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3" d="100"/>
          <a:sy n="63" d="100"/>
        </p:scale>
        <p:origin x="77"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user\Desktop\Unit%206%20Assignment.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400" dirty="0"/>
              <a:t>CBC</a:t>
            </a:r>
            <a:r>
              <a:rPr lang="en-US" sz="2400" baseline="0" dirty="0"/>
              <a:t> average ratings' linear model</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Sheet1!$K$62</c:f>
              <c:strCache>
                <c:ptCount val="1"/>
                <c:pt idx="0">
                  <c:v>RATING</c:v>
                </c:pt>
              </c:strCache>
            </c:strRef>
          </c:tx>
          <c:spPr>
            <a:ln w="19050" cap="rnd">
              <a:noFill/>
              <a:round/>
            </a:ln>
            <a:effectLst/>
          </c:spPr>
          <c:marker>
            <c:symbol val="circle"/>
            <c:size val="5"/>
            <c:spPr>
              <a:solidFill>
                <a:schemeClr val="accent1">
                  <a:lumMod val="75000"/>
                </a:schemeClr>
              </a:solidFill>
              <a:ln w="9525">
                <a:solidFill>
                  <a:schemeClr val="accent1"/>
                </a:solidFill>
              </a:ln>
              <a:effectLst/>
            </c:spPr>
          </c:marker>
          <c:trendline>
            <c:spPr>
              <a:ln w="19050" cap="rnd">
                <a:solidFill>
                  <a:srgbClr val="00B0F0"/>
                </a:solidFill>
                <a:prstDash val="solid"/>
              </a:ln>
              <a:effectLst/>
            </c:spPr>
            <c:trendlineType val="linear"/>
            <c:dispRSqr val="1"/>
            <c:dispEq val="1"/>
            <c:trendlineLbl>
              <c:layout>
                <c:manualLayout>
                  <c:x val="-1.9535433070866141E-2"/>
                  <c:y val="0.17109251968503936"/>
                </c:manualLayout>
              </c:layout>
              <c:tx>
                <c:rich>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r>
                      <a:rPr lang="en-US" sz="2400" baseline="0" dirty="0"/>
                      <a:t>y = 0.124x + 12.707</a:t>
                    </a:r>
                    <a:br>
                      <a:rPr lang="en-US" sz="2400" baseline="0" dirty="0"/>
                    </a:br>
                    <a:r>
                      <a:rPr lang="en-US" sz="2400" baseline="0" dirty="0"/>
                      <a:t>R² = 0.2338</a:t>
                    </a:r>
                    <a:endParaRPr lang="en-US" sz="2400" dirty="0"/>
                  </a:p>
                </c:rich>
              </c:tx>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xVal>
            <c:numRef>
              <c:f>Sheet1!$J$63:$J$74</c:f>
              <c:numCache>
                <c:formatCode>General</c:formatCode>
                <c:ptCount val="12"/>
                <c:pt idx="0">
                  <c:v>1</c:v>
                </c:pt>
                <c:pt idx="1">
                  <c:v>2</c:v>
                </c:pt>
                <c:pt idx="2">
                  <c:v>3</c:v>
                </c:pt>
                <c:pt idx="3">
                  <c:v>4</c:v>
                </c:pt>
                <c:pt idx="4">
                  <c:v>5</c:v>
                </c:pt>
                <c:pt idx="5">
                  <c:v>6</c:v>
                </c:pt>
                <c:pt idx="6">
                  <c:v>7</c:v>
                </c:pt>
                <c:pt idx="7">
                  <c:v>8</c:v>
                </c:pt>
                <c:pt idx="8">
                  <c:v>9</c:v>
                </c:pt>
                <c:pt idx="9">
                  <c:v>10</c:v>
                </c:pt>
                <c:pt idx="10">
                  <c:v>11</c:v>
                </c:pt>
                <c:pt idx="11">
                  <c:v>12</c:v>
                </c:pt>
              </c:numCache>
            </c:numRef>
          </c:xVal>
          <c:yVal>
            <c:numRef>
              <c:f>Sheet1!$K$63:$K$74</c:f>
              <c:numCache>
                <c:formatCode>General</c:formatCode>
                <c:ptCount val="12"/>
                <c:pt idx="0">
                  <c:v>13</c:v>
                </c:pt>
                <c:pt idx="1">
                  <c:v>13.2</c:v>
                </c:pt>
                <c:pt idx="2">
                  <c:v>13</c:v>
                </c:pt>
                <c:pt idx="3">
                  <c:v>13.35</c:v>
                </c:pt>
                <c:pt idx="4">
                  <c:v>13.733333333333334</c:v>
                </c:pt>
                <c:pt idx="5">
                  <c:v>13.333333333333334</c:v>
                </c:pt>
                <c:pt idx="6">
                  <c:v>13.25</c:v>
                </c:pt>
                <c:pt idx="7">
                  <c:v>12.833333333333334</c:v>
                </c:pt>
                <c:pt idx="8">
                  <c:v>12.700000000000001</c:v>
                </c:pt>
                <c:pt idx="9">
                  <c:v>15.266666666666666</c:v>
                </c:pt>
                <c:pt idx="10">
                  <c:v>12.95</c:v>
                </c:pt>
                <c:pt idx="11">
                  <c:v>15.533333333333333</c:v>
                </c:pt>
              </c:numCache>
            </c:numRef>
          </c:yVal>
          <c:smooth val="0"/>
          <c:extLst>
            <c:ext xmlns:c16="http://schemas.microsoft.com/office/drawing/2014/chart" uri="{C3380CC4-5D6E-409C-BE32-E72D297353CC}">
              <c16:uniqueId val="{00000001-3918-4B74-BE7A-1A589896D619}"/>
            </c:ext>
          </c:extLst>
        </c:ser>
        <c:dLbls>
          <c:showLegendKey val="0"/>
          <c:showVal val="0"/>
          <c:showCatName val="0"/>
          <c:showSerName val="0"/>
          <c:showPercent val="0"/>
          <c:showBubbleSize val="0"/>
        </c:dLbls>
        <c:axId val="2036186528"/>
        <c:axId val="2101916608"/>
      </c:scatterChart>
      <c:valAx>
        <c:axId val="2036186528"/>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baseline="0"/>
                  <a:t>month</a:t>
                </a:r>
              </a:p>
            </c:rich>
          </c:tx>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310" b="0" i="0" u="none" strike="noStrike" kern="1200" baseline="0">
                <a:solidFill>
                  <a:schemeClr val="tx1">
                    <a:lumMod val="65000"/>
                    <a:lumOff val="35000"/>
                  </a:schemeClr>
                </a:solidFill>
                <a:latin typeface="+mn-lt"/>
                <a:ea typeface="+mn-ea"/>
                <a:cs typeface="+mn-cs"/>
              </a:defRPr>
            </a:pPr>
            <a:endParaRPr lang="en-US"/>
          </a:p>
        </c:txPr>
        <c:crossAx val="2101916608"/>
        <c:crosses val="autoZero"/>
        <c:crossBetween val="midCat"/>
      </c:valAx>
      <c:valAx>
        <c:axId val="21019166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200" b="0" i="0" u="none" strike="noStrike" kern="1200" baseline="0">
                    <a:solidFill>
                      <a:schemeClr val="tx1">
                        <a:lumMod val="65000"/>
                        <a:lumOff val="35000"/>
                      </a:schemeClr>
                    </a:solidFill>
                    <a:latin typeface="+mn-lt"/>
                    <a:ea typeface="+mn-ea"/>
                    <a:cs typeface="+mn-cs"/>
                  </a:defRPr>
                </a:pPr>
                <a:r>
                  <a:rPr lang="en-US" sz="2200" baseline="0"/>
                  <a:t>average ratings</a:t>
                </a:r>
              </a:p>
            </c:rich>
          </c:tx>
          <c:overlay val="0"/>
          <c:spPr>
            <a:noFill/>
            <a:ln>
              <a:noFill/>
            </a:ln>
            <a:effectLst/>
          </c:spPr>
          <c:txPr>
            <a:bodyPr rot="-5400000" spcFirstLastPara="1" vertOverflow="ellipsis" vert="horz" wrap="square" anchor="ctr" anchorCtr="1"/>
            <a:lstStyle/>
            <a:p>
              <a:pPr>
                <a:defRPr sz="2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036186528"/>
        <c:crosses val="autoZero"/>
        <c:crossBetween val="midCat"/>
      </c:valAx>
      <c:spPr>
        <a:solidFill>
          <a:schemeClr val="bg2"/>
        </a:solidFill>
        <a:ln>
          <a:solidFill>
            <a:schemeClr val="tx1"/>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2"/>
    </a:solidFill>
    <a:ln w="9525" cap="flat" cmpd="sng" algn="ctr">
      <a:solidFill>
        <a:schemeClr val="tx1"/>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D4D37A1-4046-426B-9841-182676EBE41B}" type="datetimeFigureOut">
              <a:rPr lang="en-US" smtClean="0"/>
              <a:t>4/28/2021</a:t>
            </a:fld>
            <a:endParaRPr lang="en-US"/>
          </a:p>
        </p:txBody>
      </p:sp>
      <p:sp>
        <p:nvSpPr>
          <p:cNvPr id="5" name="Footer Placeholder 4"/>
          <p:cNvSpPr>
            <a:spLocks noGrp="1"/>
          </p:cNvSpPr>
          <p:nvPr>
            <p:ph type="ftr" sz="quarter" idx="11"/>
          </p:nvPr>
        </p:nvSpPr>
        <p:spPr>
          <a:xfrm>
            <a:off x="1451579" y="329307"/>
            <a:ext cx="5626774" cy="309201"/>
          </a:xfrm>
        </p:spPr>
        <p:txBody>
          <a:bodyPr/>
          <a:lstStyle/>
          <a:p>
            <a:endParaRPr lang="en-US"/>
          </a:p>
        </p:txBody>
      </p:sp>
      <p:sp>
        <p:nvSpPr>
          <p:cNvPr id="6" name="Slide Number Placeholder 5"/>
          <p:cNvSpPr>
            <a:spLocks noGrp="1"/>
          </p:cNvSpPr>
          <p:nvPr>
            <p:ph type="sldNum" sz="quarter" idx="12"/>
          </p:nvPr>
        </p:nvSpPr>
        <p:spPr>
          <a:xfrm>
            <a:off x="476834" y="798973"/>
            <a:ext cx="811019" cy="503578"/>
          </a:xfrm>
        </p:spPr>
        <p:txBody>
          <a:bodyPr/>
          <a:lstStyle/>
          <a:p>
            <a:fld id="{6641442F-75CF-4379-821D-FEBF4371FCCD}" type="slidenum">
              <a:rPr lang="en-US" smtClean="0"/>
              <a:t>‹#›</a:t>
            </a:fld>
            <a:endParaRPr lang="en-US"/>
          </a:p>
        </p:txBody>
      </p:sp>
    </p:spTree>
    <p:extLst>
      <p:ext uri="{BB962C8B-B14F-4D97-AF65-F5344CB8AC3E}">
        <p14:creationId xmlns:p14="http://schemas.microsoft.com/office/powerpoint/2010/main" val="1768328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4D37A1-4046-426B-9841-182676EBE41B}" type="datetimeFigureOut">
              <a:rPr lang="en-US" smtClean="0"/>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41442F-75CF-4379-821D-FEBF4371FCCD}" type="slidenum">
              <a:rPr lang="en-US" smtClean="0"/>
              <a:t>‹#›</a:t>
            </a:fld>
            <a:endParaRPr lang="en-US"/>
          </a:p>
        </p:txBody>
      </p:sp>
    </p:spTree>
    <p:extLst>
      <p:ext uri="{BB962C8B-B14F-4D97-AF65-F5344CB8AC3E}">
        <p14:creationId xmlns:p14="http://schemas.microsoft.com/office/powerpoint/2010/main" val="2872868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4D37A1-4046-426B-9841-182676EBE41B}" type="datetimeFigureOut">
              <a:rPr lang="en-US" smtClean="0"/>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41442F-75CF-4379-821D-FEBF4371FCCD}" type="slidenum">
              <a:rPr lang="en-US" smtClean="0"/>
              <a:t>‹#›</a:t>
            </a:fld>
            <a:endParaRPr lang="en-US"/>
          </a:p>
        </p:txBody>
      </p:sp>
    </p:spTree>
    <p:extLst>
      <p:ext uri="{BB962C8B-B14F-4D97-AF65-F5344CB8AC3E}">
        <p14:creationId xmlns:p14="http://schemas.microsoft.com/office/powerpoint/2010/main" val="2562862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4D37A1-4046-426B-9841-182676EBE41B}" type="datetimeFigureOut">
              <a:rPr lang="en-US" smtClean="0"/>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41442F-75CF-4379-821D-FEBF4371FCCD}" type="slidenum">
              <a:rPr lang="en-US" smtClean="0"/>
              <a:t>‹#›</a:t>
            </a:fld>
            <a:endParaRPr lang="en-US"/>
          </a:p>
        </p:txBody>
      </p:sp>
    </p:spTree>
    <p:extLst>
      <p:ext uri="{BB962C8B-B14F-4D97-AF65-F5344CB8AC3E}">
        <p14:creationId xmlns:p14="http://schemas.microsoft.com/office/powerpoint/2010/main" val="3853400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en-US"/>
              <a:t>Click to edit Master title style</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D4D37A1-4046-426B-9841-182676EBE41B}" type="datetimeFigureOut">
              <a:rPr lang="en-US" smtClean="0"/>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41442F-75CF-4379-821D-FEBF4371FCCD}" type="slidenum">
              <a:rPr lang="en-US" smtClean="0"/>
              <a:t>‹#›</a:t>
            </a:fld>
            <a:endParaRPr lang="en-US"/>
          </a:p>
        </p:txBody>
      </p:sp>
    </p:spTree>
    <p:extLst>
      <p:ext uri="{BB962C8B-B14F-4D97-AF65-F5344CB8AC3E}">
        <p14:creationId xmlns:p14="http://schemas.microsoft.com/office/powerpoint/2010/main" val="1777174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D4D37A1-4046-426B-9841-182676EBE41B}" type="datetimeFigureOut">
              <a:rPr lang="en-US" smtClean="0"/>
              <a:t>4/28/2021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41442F-75CF-4379-821D-FEBF4371FCCD}" type="slidenum">
              <a:rPr lang="en-US" smtClean="0"/>
              <a:t>‹#›</a:t>
            </a:fld>
            <a:endParaRPr lang="en-US"/>
          </a:p>
        </p:txBody>
      </p:sp>
    </p:spTree>
    <p:extLst>
      <p:ext uri="{BB962C8B-B14F-4D97-AF65-F5344CB8AC3E}">
        <p14:creationId xmlns:p14="http://schemas.microsoft.com/office/powerpoint/2010/main" val="3536535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488794"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56025" y="2821491"/>
            <a:ext cx="4488794"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4D37A1-4046-426B-9841-182676EBE41B}" type="datetimeFigureOut">
              <a:rPr lang="en-US" smtClean="0"/>
              <a:t>4/28/2021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41442F-75CF-4379-821D-FEBF4371FCCD}" type="slidenum">
              <a:rPr lang="en-US" smtClean="0"/>
              <a:t>‹#›</a:t>
            </a:fld>
            <a:endParaRPr lang="en-US"/>
          </a:p>
        </p:txBody>
      </p:sp>
    </p:spTree>
    <p:extLst>
      <p:ext uri="{BB962C8B-B14F-4D97-AF65-F5344CB8AC3E}">
        <p14:creationId xmlns:p14="http://schemas.microsoft.com/office/powerpoint/2010/main" val="1028678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4D37A1-4046-426B-9841-182676EBE41B}" type="datetimeFigureOut">
              <a:rPr lang="en-US" smtClean="0"/>
              <a:t>4/28/2021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41442F-75CF-4379-821D-FEBF4371FCCD}" type="slidenum">
              <a:rPr lang="en-US" smtClean="0"/>
              <a:t>‹#›</a:t>
            </a:fld>
            <a:endParaRPr lang="en-US"/>
          </a:p>
        </p:txBody>
      </p:sp>
    </p:spTree>
    <p:extLst>
      <p:ext uri="{BB962C8B-B14F-4D97-AF65-F5344CB8AC3E}">
        <p14:creationId xmlns:p14="http://schemas.microsoft.com/office/powerpoint/2010/main" val="2429947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4D37A1-4046-426B-9841-182676EBE41B}" type="datetimeFigureOut">
              <a:rPr lang="en-US" smtClean="0"/>
              <a:t>4/28/2021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41442F-75CF-4379-821D-FEBF4371FCCD}" type="slidenum">
              <a:rPr lang="en-US" smtClean="0"/>
              <a:t>‹#›</a:t>
            </a:fld>
            <a:endParaRPr lang="en-US"/>
          </a:p>
        </p:txBody>
      </p:sp>
    </p:spTree>
    <p:extLst>
      <p:ext uri="{BB962C8B-B14F-4D97-AF65-F5344CB8AC3E}">
        <p14:creationId xmlns:p14="http://schemas.microsoft.com/office/powerpoint/2010/main" val="2982907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D4D37A1-4046-426B-9841-182676EBE41B}" type="datetimeFigureOut">
              <a:rPr lang="en-US" smtClean="0"/>
              <a:t>4/28/2021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41442F-75CF-4379-821D-FEBF4371FCCD}" type="slidenum">
              <a:rPr lang="en-US" smtClean="0"/>
              <a:t>‹#›</a:t>
            </a:fld>
            <a:endParaRPr lang="en-US"/>
          </a:p>
        </p:txBody>
      </p:sp>
    </p:spTree>
    <p:extLst>
      <p:ext uri="{BB962C8B-B14F-4D97-AF65-F5344CB8AC3E}">
        <p14:creationId xmlns:p14="http://schemas.microsoft.com/office/powerpoint/2010/main" val="2246427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en-US"/>
              <a:t>Click icon to add picture</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2D4D37A1-4046-426B-9841-182676EBE41B}" type="datetimeFigureOut">
              <a:rPr lang="en-US" smtClean="0"/>
              <a:t>4/28/2021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6641442F-75CF-4379-821D-FEBF4371FCCD}" type="slidenum">
              <a:rPr lang="en-US" smtClean="0"/>
              <a:t>‹#›</a:t>
            </a:fld>
            <a:endParaRPr lang="en-US"/>
          </a:p>
        </p:txBody>
      </p:sp>
    </p:spTree>
    <p:extLst>
      <p:ext uri="{BB962C8B-B14F-4D97-AF65-F5344CB8AC3E}">
        <p14:creationId xmlns:p14="http://schemas.microsoft.com/office/powerpoint/2010/main" val="1173752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D4D37A1-4046-426B-9841-182676EBE41B}" type="datetimeFigureOut">
              <a:rPr lang="en-US" smtClean="0"/>
              <a:t>4/28/2021</a:t>
            </a:fld>
            <a:endParaRPr lang="en-US"/>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641442F-75CF-4379-821D-FEBF4371FCCD}" type="slidenum">
              <a:rPr lang="en-US" smtClean="0"/>
              <a:t>‹#›</a:t>
            </a:fld>
            <a:endParaRPr lang="en-US"/>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4916396"/>
      </p:ext>
    </p:extLst>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97289BF-B836-41ED-B8B4-3C92BA68F96C}"/>
              </a:ext>
            </a:extLst>
          </p:cNvPr>
          <p:cNvSpPr>
            <a:spLocks noGrp="1"/>
          </p:cNvSpPr>
          <p:nvPr>
            <p:ph type="subTitle" idx="1"/>
          </p:nvPr>
        </p:nvSpPr>
        <p:spPr>
          <a:xfrm>
            <a:off x="548640" y="457200"/>
            <a:ext cx="11029950" cy="5760720"/>
          </a:xfrm>
        </p:spPr>
        <p:txBody>
          <a:bodyPr/>
          <a:lstStyle/>
          <a:p>
            <a:endParaRPr lang="en-US" dirty="0"/>
          </a:p>
          <a:p>
            <a:endParaRPr lang="en-US" dirty="0"/>
          </a:p>
          <a:p>
            <a:endParaRPr lang="en-US" dirty="0"/>
          </a:p>
          <a:p>
            <a:endParaRPr lang="en-US" dirty="0"/>
          </a:p>
          <a:p>
            <a:endParaRPr lang="en-US" dirty="0"/>
          </a:p>
          <a:p>
            <a:r>
              <a:rPr lang="en-US" sz="9600" dirty="0"/>
              <a:t>PART 2 FINDINGS</a:t>
            </a:r>
            <a:endParaRPr lang="en-US" dirty="0"/>
          </a:p>
        </p:txBody>
      </p:sp>
    </p:spTree>
    <p:extLst>
      <p:ext uri="{BB962C8B-B14F-4D97-AF65-F5344CB8AC3E}">
        <p14:creationId xmlns:p14="http://schemas.microsoft.com/office/powerpoint/2010/main" val="1353585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0BCA34-A9B5-4E18-B12D-2A98F54C20D1}"/>
              </a:ext>
            </a:extLst>
          </p:cNvPr>
          <p:cNvSpPr>
            <a:spLocks noGrp="1"/>
          </p:cNvSpPr>
          <p:nvPr>
            <p:ph idx="1"/>
          </p:nvPr>
        </p:nvSpPr>
        <p:spPr>
          <a:xfrm>
            <a:off x="365760" y="304800"/>
            <a:ext cx="11143487" cy="6132576"/>
          </a:xfrm>
        </p:spPr>
        <p:txBody>
          <a:bodyPr>
            <a:normAutofit/>
          </a:bodyPr>
          <a:lstStyle/>
          <a:p>
            <a:pPr marL="0" indent="0">
              <a:buNone/>
            </a:pPr>
            <a:r>
              <a:rPr lang="en-US" sz="3200" b="1" dirty="0">
                <a:solidFill>
                  <a:srgbClr val="FFFF00"/>
                </a:solidFill>
              </a:rPr>
              <a:t>Question 3 (c)</a:t>
            </a:r>
            <a:endParaRPr lang="en-US" sz="3200" dirty="0">
              <a:solidFill>
                <a:srgbClr val="FFFF00"/>
              </a:solidFill>
            </a:endParaRPr>
          </a:p>
          <a:p>
            <a:r>
              <a:rPr lang="en-US" sz="3200" dirty="0">
                <a:solidFill>
                  <a:srgbClr val="FFFF00"/>
                </a:solidFill>
              </a:rPr>
              <a:t>Since the p-value is greater than alpha, 0.05, we fail to reject the null hypothesis and conclude that there is no significant relationship between the ratings of movies with stars versus movie without stars. </a:t>
            </a:r>
          </a:p>
          <a:p>
            <a:r>
              <a:rPr lang="en-US" sz="3200" dirty="0">
                <a:solidFill>
                  <a:srgbClr val="FFFF00"/>
                </a:solidFill>
              </a:rPr>
              <a:t>CBC should not hire stars for movies because there is no difference between movies with stars and movies without stars.</a:t>
            </a:r>
            <a:endParaRPr lang="en-US" dirty="0">
              <a:solidFill>
                <a:srgbClr val="FFFF00"/>
              </a:solidFill>
            </a:endParaRPr>
          </a:p>
          <a:p>
            <a:pPr marL="0" indent="0">
              <a:buNone/>
            </a:pPr>
            <a:endParaRPr lang="en-US" dirty="0"/>
          </a:p>
        </p:txBody>
      </p:sp>
    </p:spTree>
    <p:extLst>
      <p:ext uri="{BB962C8B-B14F-4D97-AF65-F5344CB8AC3E}">
        <p14:creationId xmlns:p14="http://schemas.microsoft.com/office/powerpoint/2010/main" val="3867590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198B0E73-CA04-450F-BF69-6F18BEBF865F}"/>
              </a:ext>
            </a:extLst>
          </p:cNvPr>
          <p:cNvGraphicFramePr>
            <a:graphicFrameLocks noGrp="1"/>
          </p:cNvGraphicFramePr>
          <p:nvPr>
            <p:ph idx="1"/>
            <p:extLst>
              <p:ext uri="{D42A27DB-BD31-4B8C-83A1-F6EECF244321}">
                <p14:modId xmlns:p14="http://schemas.microsoft.com/office/powerpoint/2010/main" val="1234548997"/>
              </p:ext>
            </p:extLst>
          </p:nvPr>
        </p:nvGraphicFramePr>
        <p:xfrm>
          <a:off x="621792" y="1085088"/>
          <a:ext cx="10789920" cy="5437626"/>
        </p:xfrm>
        <a:graphic>
          <a:graphicData uri="http://schemas.openxmlformats.org/drawingml/2006/table">
            <a:tbl>
              <a:tblPr firstRow="1" firstCol="1" bandRow="1">
                <a:tableStyleId>{5C22544A-7EE6-4342-B048-85BDC9FD1C3A}</a:tableStyleId>
              </a:tblPr>
              <a:tblGrid>
                <a:gridCol w="2183892">
                  <a:extLst>
                    <a:ext uri="{9D8B030D-6E8A-4147-A177-3AD203B41FA5}">
                      <a16:colId xmlns:a16="http://schemas.microsoft.com/office/drawing/2014/main" val="958739793"/>
                    </a:ext>
                  </a:extLst>
                </a:gridCol>
                <a:gridCol w="1397482">
                  <a:extLst>
                    <a:ext uri="{9D8B030D-6E8A-4147-A177-3AD203B41FA5}">
                      <a16:colId xmlns:a16="http://schemas.microsoft.com/office/drawing/2014/main" val="1831379500"/>
                    </a:ext>
                  </a:extLst>
                </a:gridCol>
                <a:gridCol w="1754703">
                  <a:extLst>
                    <a:ext uri="{9D8B030D-6E8A-4147-A177-3AD203B41FA5}">
                      <a16:colId xmlns:a16="http://schemas.microsoft.com/office/drawing/2014/main" val="3753099529"/>
                    </a:ext>
                  </a:extLst>
                </a:gridCol>
                <a:gridCol w="1256163">
                  <a:extLst>
                    <a:ext uri="{9D8B030D-6E8A-4147-A177-3AD203B41FA5}">
                      <a16:colId xmlns:a16="http://schemas.microsoft.com/office/drawing/2014/main" val="2630587784"/>
                    </a:ext>
                  </a:extLst>
                </a:gridCol>
                <a:gridCol w="1256163">
                  <a:extLst>
                    <a:ext uri="{9D8B030D-6E8A-4147-A177-3AD203B41FA5}">
                      <a16:colId xmlns:a16="http://schemas.microsoft.com/office/drawing/2014/main" val="2160993277"/>
                    </a:ext>
                  </a:extLst>
                </a:gridCol>
                <a:gridCol w="1622545">
                  <a:extLst>
                    <a:ext uri="{9D8B030D-6E8A-4147-A177-3AD203B41FA5}">
                      <a16:colId xmlns:a16="http://schemas.microsoft.com/office/drawing/2014/main" val="3216640016"/>
                    </a:ext>
                  </a:extLst>
                </a:gridCol>
                <a:gridCol w="1318972">
                  <a:extLst>
                    <a:ext uri="{9D8B030D-6E8A-4147-A177-3AD203B41FA5}">
                      <a16:colId xmlns:a16="http://schemas.microsoft.com/office/drawing/2014/main" val="2396385055"/>
                    </a:ext>
                  </a:extLst>
                </a:gridCol>
              </a:tblGrid>
              <a:tr h="291723">
                <a:tc gridSpan="2">
                  <a:txBody>
                    <a:bodyPr/>
                    <a:lstStyle/>
                    <a:p>
                      <a:pPr marL="0" marR="0">
                        <a:lnSpc>
                          <a:spcPct val="107000"/>
                        </a:lnSpc>
                        <a:spcBef>
                          <a:spcPts val="0"/>
                        </a:spcBef>
                        <a:spcAft>
                          <a:spcPts val="0"/>
                        </a:spcAft>
                      </a:pPr>
                      <a:r>
                        <a:rPr lang="en-US" sz="1600" dirty="0">
                          <a:solidFill>
                            <a:schemeClr val="bg1"/>
                          </a:solidFill>
                          <a:effectLst/>
                        </a:rPr>
                        <a:t>SUMMARY OUTPUT</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en-US"/>
                    </a:p>
                  </a:txBody>
                  <a:tcPr/>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560833341"/>
                  </a:ext>
                </a:extLst>
              </a:tr>
              <a:tr h="256686">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1226570377"/>
                  </a:ext>
                </a:extLst>
              </a:tr>
              <a:tr h="291723">
                <a:tc gridSpan="2">
                  <a:txBody>
                    <a:bodyPr/>
                    <a:lstStyle/>
                    <a:p>
                      <a:pPr marL="0" marR="0" algn="ctr">
                        <a:lnSpc>
                          <a:spcPct val="107000"/>
                        </a:lnSpc>
                        <a:spcBef>
                          <a:spcPts val="0"/>
                        </a:spcBef>
                        <a:spcAft>
                          <a:spcPts val="0"/>
                        </a:spcAft>
                      </a:pPr>
                      <a:r>
                        <a:rPr lang="en-US" sz="1600" dirty="0">
                          <a:solidFill>
                            <a:schemeClr val="bg1"/>
                          </a:solidFill>
                          <a:effectLst/>
                        </a:rPr>
                        <a:t>Regression Statistics</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en-US"/>
                    </a:p>
                  </a:txBody>
                  <a:tcPr/>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1548427991"/>
                  </a:ext>
                </a:extLst>
              </a:tr>
              <a:tr h="291723">
                <a:tc>
                  <a:txBody>
                    <a:bodyPr/>
                    <a:lstStyle/>
                    <a:p>
                      <a:pPr marL="0" marR="0">
                        <a:lnSpc>
                          <a:spcPct val="107000"/>
                        </a:lnSpc>
                        <a:spcBef>
                          <a:spcPts val="0"/>
                        </a:spcBef>
                        <a:spcAft>
                          <a:spcPts val="0"/>
                        </a:spcAft>
                      </a:pPr>
                      <a:r>
                        <a:rPr lang="en-US" sz="1600" dirty="0">
                          <a:solidFill>
                            <a:schemeClr val="bg1"/>
                          </a:solidFill>
                          <a:effectLst/>
                        </a:rPr>
                        <a:t>Multiple R</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0.264332</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83620927"/>
                  </a:ext>
                </a:extLst>
              </a:tr>
              <a:tr h="291723">
                <a:tc>
                  <a:txBody>
                    <a:bodyPr/>
                    <a:lstStyle/>
                    <a:p>
                      <a:pPr marL="0" marR="0">
                        <a:lnSpc>
                          <a:spcPct val="107000"/>
                        </a:lnSpc>
                        <a:spcBef>
                          <a:spcPts val="0"/>
                        </a:spcBef>
                        <a:spcAft>
                          <a:spcPts val="0"/>
                        </a:spcAft>
                      </a:pPr>
                      <a:r>
                        <a:rPr lang="en-US" sz="1600" dirty="0">
                          <a:solidFill>
                            <a:schemeClr val="bg1"/>
                          </a:solidFill>
                          <a:effectLst/>
                        </a:rPr>
                        <a:t>R Square</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solidFill>
                            <a:schemeClr val="bg1"/>
                          </a:solidFill>
                          <a:effectLst/>
                        </a:rPr>
                        <a:t>0.069871</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4267850584"/>
                  </a:ext>
                </a:extLst>
              </a:tr>
              <a:tr h="291723">
                <a:tc>
                  <a:txBody>
                    <a:bodyPr/>
                    <a:lstStyle/>
                    <a:p>
                      <a:pPr marL="0" marR="0">
                        <a:lnSpc>
                          <a:spcPct val="107000"/>
                        </a:lnSpc>
                        <a:spcBef>
                          <a:spcPts val="0"/>
                        </a:spcBef>
                        <a:spcAft>
                          <a:spcPts val="0"/>
                        </a:spcAft>
                      </a:pPr>
                      <a:r>
                        <a:rPr lang="en-US" sz="1600">
                          <a:solidFill>
                            <a:schemeClr val="bg1"/>
                          </a:solidFill>
                          <a:effectLst/>
                        </a:rPr>
                        <a:t>Adjusted R Square</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-0.00168</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1638793071"/>
                  </a:ext>
                </a:extLst>
              </a:tr>
              <a:tr h="291723">
                <a:tc>
                  <a:txBody>
                    <a:bodyPr/>
                    <a:lstStyle/>
                    <a:p>
                      <a:pPr marL="0" marR="0">
                        <a:lnSpc>
                          <a:spcPct val="107000"/>
                        </a:lnSpc>
                        <a:spcBef>
                          <a:spcPts val="0"/>
                        </a:spcBef>
                        <a:spcAft>
                          <a:spcPts val="0"/>
                        </a:spcAft>
                      </a:pPr>
                      <a:r>
                        <a:rPr lang="en-US" sz="1600">
                          <a:solidFill>
                            <a:schemeClr val="bg1"/>
                          </a:solidFill>
                          <a:effectLst/>
                        </a:rPr>
                        <a:t>Standard Error</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1.802426</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384271480"/>
                  </a:ext>
                </a:extLst>
              </a:tr>
              <a:tr h="291723">
                <a:tc>
                  <a:txBody>
                    <a:bodyPr/>
                    <a:lstStyle/>
                    <a:p>
                      <a:pPr marL="0" marR="0">
                        <a:lnSpc>
                          <a:spcPct val="107000"/>
                        </a:lnSpc>
                        <a:spcBef>
                          <a:spcPts val="0"/>
                        </a:spcBef>
                        <a:spcAft>
                          <a:spcPts val="0"/>
                        </a:spcAft>
                      </a:pPr>
                      <a:r>
                        <a:rPr lang="en-US" sz="1600">
                          <a:solidFill>
                            <a:schemeClr val="bg1"/>
                          </a:solidFill>
                          <a:effectLst/>
                        </a:rPr>
                        <a:t>Observations</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29</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2401896688"/>
                  </a:ext>
                </a:extLst>
              </a:tr>
              <a:tr h="256686">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1989401263"/>
                  </a:ext>
                </a:extLst>
              </a:tr>
              <a:tr h="291723">
                <a:tc>
                  <a:txBody>
                    <a:bodyPr/>
                    <a:lstStyle/>
                    <a:p>
                      <a:pPr marL="0" marR="0">
                        <a:lnSpc>
                          <a:spcPct val="107000"/>
                        </a:lnSpc>
                        <a:spcBef>
                          <a:spcPts val="0"/>
                        </a:spcBef>
                        <a:spcAft>
                          <a:spcPts val="0"/>
                        </a:spcAft>
                      </a:pPr>
                      <a:r>
                        <a:rPr lang="en-US" sz="1600">
                          <a:solidFill>
                            <a:schemeClr val="bg1"/>
                          </a:solidFill>
                          <a:effectLst/>
                        </a:rPr>
                        <a:t>ANOVA</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893571115"/>
                  </a:ext>
                </a:extLst>
              </a:tr>
              <a:tr h="291723">
                <a:tc>
                  <a:txBody>
                    <a:bodyPr/>
                    <a:lstStyle/>
                    <a:p>
                      <a:pPr marL="0" marR="0" algn="ctr">
                        <a:lnSpc>
                          <a:spcPct val="107000"/>
                        </a:lnSpc>
                        <a:spcBef>
                          <a:spcPts val="0"/>
                        </a:spcBef>
                        <a:spcAft>
                          <a:spcPts val="0"/>
                        </a:spcAft>
                      </a:pPr>
                      <a:r>
                        <a:rPr lang="en-US" sz="1600">
                          <a:solidFill>
                            <a:schemeClr val="bg1"/>
                          </a:solidFill>
                          <a:effectLst/>
                        </a:rPr>
                        <a:t> </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solidFill>
                            <a:schemeClr val="bg1"/>
                          </a:solidFill>
                          <a:effectLst/>
                        </a:rPr>
                        <a:t>df</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solidFill>
                            <a:schemeClr val="bg1"/>
                          </a:solidFill>
                          <a:effectLst/>
                        </a:rPr>
                        <a:t>SS</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solidFill>
                            <a:schemeClr val="bg1"/>
                          </a:solidFill>
                          <a:effectLst/>
                        </a:rPr>
                        <a:t>MS</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solidFill>
                            <a:schemeClr val="bg1"/>
                          </a:solidFill>
                          <a:effectLst/>
                        </a:rPr>
                        <a:t>F</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solidFill>
                            <a:schemeClr val="bg1"/>
                          </a:solidFill>
                          <a:effectLst/>
                        </a:rPr>
                        <a:t>Significance F</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1462222622"/>
                  </a:ext>
                </a:extLst>
              </a:tr>
              <a:tr h="291723">
                <a:tc>
                  <a:txBody>
                    <a:bodyPr/>
                    <a:lstStyle/>
                    <a:p>
                      <a:pPr marL="0" marR="0">
                        <a:lnSpc>
                          <a:spcPct val="107000"/>
                        </a:lnSpc>
                        <a:spcBef>
                          <a:spcPts val="0"/>
                        </a:spcBef>
                        <a:spcAft>
                          <a:spcPts val="0"/>
                        </a:spcAft>
                      </a:pPr>
                      <a:r>
                        <a:rPr lang="en-US" sz="1600">
                          <a:solidFill>
                            <a:schemeClr val="bg1"/>
                          </a:solidFill>
                          <a:effectLst/>
                        </a:rPr>
                        <a:t>Regression</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2</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6.345193</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3.172596</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0.976562</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0.389995</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2707799331"/>
                  </a:ext>
                </a:extLst>
              </a:tr>
              <a:tr h="291723">
                <a:tc>
                  <a:txBody>
                    <a:bodyPr/>
                    <a:lstStyle/>
                    <a:p>
                      <a:pPr marL="0" marR="0">
                        <a:lnSpc>
                          <a:spcPct val="107000"/>
                        </a:lnSpc>
                        <a:spcBef>
                          <a:spcPts val="0"/>
                        </a:spcBef>
                        <a:spcAft>
                          <a:spcPts val="0"/>
                        </a:spcAft>
                      </a:pPr>
                      <a:r>
                        <a:rPr lang="en-US" sz="1600">
                          <a:solidFill>
                            <a:schemeClr val="bg1"/>
                          </a:solidFill>
                          <a:effectLst/>
                        </a:rPr>
                        <a:t>Residual</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26</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84.46722</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3.248739</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2695302184"/>
                  </a:ext>
                </a:extLst>
              </a:tr>
              <a:tr h="291723">
                <a:tc>
                  <a:txBody>
                    <a:bodyPr/>
                    <a:lstStyle/>
                    <a:p>
                      <a:pPr marL="0" marR="0">
                        <a:lnSpc>
                          <a:spcPct val="107000"/>
                        </a:lnSpc>
                        <a:spcBef>
                          <a:spcPts val="0"/>
                        </a:spcBef>
                        <a:spcAft>
                          <a:spcPts val="0"/>
                        </a:spcAft>
                      </a:pPr>
                      <a:r>
                        <a:rPr lang="en-US" sz="1600">
                          <a:solidFill>
                            <a:schemeClr val="bg1"/>
                          </a:solidFill>
                          <a:effectLst/>
                        </a:rPr>
                        <a:t>Total</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28</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90.81241</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solidFill>
                            <a:schemeClr val="bg1"/>
                          </a:solidFill>
                          <a:effectLst/>
                        </a:rPr>
                        <a:t> </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solidFill>
                            <a:schemeClr val="bg1"/>
                          </a:solidFill>
                          <a:effectLst/>
                        </a:rPr>
                        <a:t> </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solidFill>
                            <a:schemeClr val="bg1"/>
                          </a:solidFill>
                          <a:effectLst/>
                        </a:rPr>
                        <a:t> </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3843482814"/>
                  </a:ext>
                </a:extLst>
              </a:tr>
              <a:tr h="256686">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a:solidFill>
                          <a:schemeClr val="bg1"/>
                        </a:solidFill>
                        <a:effectLst/>
                        <a:latin typeface="Calibri" panose="020F0502020204030204" pitchFamily="34" charset="0"/>
                      </a:endParaRPr>
                    </a:p>
                  </a:txBody>
                  <a:tcPr marL="68580" marR="68580" marT="0" marB="0" anchor="b"/>
                </a:tc>
                <a:tc>
                  <a:txBody>
                    <a:bodyPr/>
                    <a:lstStyle/>
                    <a:p>
                      <a:pPr>
                        <a:lnSpc>
                          <a:spcPct val="107000"/>
                        </a:lnSpc>
                      </a:pPr>
                      <a:endParaRPr lang="en-US" sz="1400" dirty="0">
                        <a:solidFill>
                          <a:schemeClr val="bg1"/>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3848953592"/>
                  </a:ext>
                </a:extLst>
              </a:tr>
              <a:tr h="291723">
                <a:tc>
                  <a:txBody>
                    <a:bodyPr/>
                    <a:lstStyle/>
                    <a:p>
                      <a:pPr marL="0" marR="0" algn="ctr">
                        <a:lnSpc>
                          <a:spcPct val="107000"/>
                        </a:lnSpc>
                        <a:spcBef>
                          <a:spcPts val="0"/>
                        </a:spcBef>
                        <a:spcAft>
                          <a:spcPts val="0"/>
                        </a:spcAft>
                      </a:pPr>
                      <a:r>
                        <a:rPr lang="en-US" sz="1600">
                          <a:solidFill>
                            <a:schemeClr val="bg1"/>
                          </a:solidFill>
                          <a:effectLst/>
                        </a:rPr>
                        <a:t> </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solidFill>
                            <a:schemeClr val="bg1"/>
                          </a:solidFill>
                          <a:effectLst/>
                        </a:rPr>
                        <a:t>Coefficients</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solidFill>
                            <a:schemeClr val="bg1"/>
                          </a:solidFill>
                          <a:effectLst/>
                        </a:rPr>
                        <a:t>Standard Error</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solidFill>
                            <a:schemeClr val="bg1"/>
                          </a:solidFill>
                          <a:effectLst/>
                        </a:rPr>
                        <a:t>t Stat</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solidFill>
                            <a:schemeClr val="bg1"/>
                          </a:solidFill>
                          <a:effectLst/>
                        </a:rPr>
                        <a:t>P-value</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solidFill>
                            <a:schemeClr val="bg1"/>
                          </a:solidFill>
                          <a:effectLst/>
                        </a:rPr>
                        <a:t>Lower 95%</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dirty="0">
                          <a:solidFill>
                            <a:schemeClr val="bg1"/>
                          </a:solidFill>
                          <a:effectLst/>
                        </a:rPr>
                        <a:t>Upper 95%</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99328881"/>
                  </a:ext>
                </a:extLst>
              </a:tr>
              <a:tr h="291723">
                <a:tc>
                  <a:txBody>
                    <a:bodyPr/>
                    <a:lstStyle/>
                    <a:p>
                      <a:pPr marL="0" marR="0">
                        <a:lnSpc>
                          <a:spcPct val="107000"/>
                        </a:lnSpc>
                        <a:spcBef>
                          <a:spcPts val="0"/>
                        </a:spcBef>
                        <a:spcAft>
                          <a:spcPts val="0"/>
                        </a:spcAft>
                      </a:pPr>
                      <a:r>
                        <a:rPr lang="en-US" sz="1600">
                          <a:solidFill>
                            <a:schemeClr val="bg1"/>
                          </a:solidFill>
                          <a:effectLst/>
                        </a:rPr>
                        <a:t>Intercept</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13.01609</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0.550105</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23.6611</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4.1E-19</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11.88533</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solidFill>
                            <a:schemeClr val="bg1"/>
                          </a:solidFill>
                          <a:effectLst/>
                        </a:rPr>
                        <a:t>14.14685</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64389828"/>
                  </a:ext>
                </a:extLst>
              </a:tr>
              <a:tr h="291723">
                <a:tc>
                  <a:txBody>
                    <a:bodyPr/>
                    <a:lstStyle/>
                    <a:p>
                      <a:pPr marL="0" marR="0">
                        <a:lnSpc>
                          <a:spcPct val="107000"/>
                        </a:lnSpc>
                        <a:spcBef>
                          <a:spcPts val="0"/>
                        </a:spcBef>
                        <a:spcAft>
                          <a:spcPts val="0"/>
                        </a:spcAft>
                      </a:pPr>
                      <a:r>
                        <a:rPr lang="en-US" sz="1600">
                          <a:solidFill>
                            <a:schemeClr val="bg1"/>
                          </a:solidFill>
                          <a:effectLst/>
                        </a:rPr>
                        <a:t>Fact</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0.95943</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0.689334</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1.391822</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0.175769</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-0.45752</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solidFill>
                            <a:schemeClr val="bg1"/>
                          </a:solidFill>
                          <a:effectLst/>
                        </a:rPr>
                        <a:t>2.376377</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03239827"/>
                  </a:ext>
                </a:extLst>
              </a:tr>
              <a:tr h="291723">
                <a:tc>
                  <a:txBody>
                    <a:bodyPr/>
                    <a:lstStyle/>
                    <a:p>
                      <a:pPr marL="0" marR="0">
                        <a:lnSpc>
                          <a:spcPct val="107000"/>
                        </a:lnSpc>
                        <a:spcBef>
                          <a:spcPts val="0"/>
                        </a:spcBef>
                        <a:spcAft>
                          <a:spcPts val="0"/>
                        </a:spcAft>
                      </a:pPr>
                      <a:r>
                        <a:rPr lang="en-US" sz="1600">
                          <a:solidFill>
                            <a:schemeClr val="bg1"/>
                          </a:solidFill>
                          <a:effectLst/>
                        </a:rPr>
                        <a:t>Stars</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0.306082</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0.721248</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0.424378</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0.674781</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solidFill>
                            <a:schemeClr val="bg1"/>
                          </a:solidFill>
                          <a:effectLst/>
                        </a:rPr>
                        <a:t>-1.17646</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solidFill>
                            <a:schemeClr val="bg1"/>
                          </a:solidFill>
                          <a:effectLst/>
                        </a:rPr>
                        <a:t>1.788628</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08033405"/>
                  </a:ext>
                </a:extLst>
              </a:tr>
            </a:tbl>
          </a:graphicData>
        </a:graphic>
      </p:graphicFrame>
      <p:sp>
        <p:nvSpPr>
          <p:cNvPr id="5" name="Rectangle 1">
            <a:extLst>
              <a:ext uri="{FF2B5EF4-FFF2-40B4-BE49-F238E27FC236}">
                <a16:creationId xmlns:a16="http://schemas.microsoft.com/office/drawing/2014/main" id="{F6C5E6AF-6B14-4DD2-B552-64B08771DAE2}"/>
              </a:ext>
            </a:extLst>
          </p:cNvPr>
          <p:cNvSpPr>
            <a:spLocks noChangeArrowheads="1"/>
          </p:cNvSpPr>
          <p:nvPr/>
        </p:nvSpPr>
        <p:spPr bwMode="auto">
          <a:xfrm>
            <a:off x="268224" y="144295"/>
            <a:ext cx="16074782"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Question 4 (a)</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87540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B87B41-E99C-4A1F-A831-FE425715E2C7}"/>
              </a:ext>
            </a:extLst>
          </p:cNvPr>
          <p:cNvSpPr>
            <a:spLocks noGrp="1"/>
          </p:cNvSpPr>
          <p:nvPr>
            <p:ph idx="1"/>
          </p:nvPr>
        </p:nvSpPr>
        <p:spPr>
          <a:xfrm>
            <a:off x="426720" y="451104"/>
            <a:ext cx="11265407" cy="5961888"/>
          </a:xfrm>
        </p:spPr>
        <p:txBody>
          <a:bodyPr/>
          <a:lstStyle/>
          <a:p>
            <a:pPr marL="0" indent="0">
              <a:buNone/>
            </a:pPr>
            <a:r>
              <a:rPr lang="en-US" sz="3200" dirty="0">
                <a:solidFill>
                  <a:srgbClr val="FFFF00"/>
                </a:solidFill>
              </a:rPr>
              <a:t>The dependent variable that contributes more when determining a movie’s rating is being fact-based. Fact change the ratings by 0.689334 and stars change the ratings by 0.721248.</a:t>
            </a:r>
            <a:endParaRPr lang="en-US" dirty="0">
              <a:solidFill>
                <a:srgbClr val="FFFF00"/>
              </a:solidFill>
            </a:endParaRPr>
          </a:p>
          <a:p>
            <a:pPr marL="0" indent="0">
              <a:buNone/>
            </a:pPr>
            <a:endParaRPr lang="en-US" dirty="0"/>
          </a:p>
        </p:txBody>
      </p:sp>
    </p:spTree>
    <p:extLst>
      <p:ext uri="{BB962C8B-B14F-4D97-AF65-F5344CB8AC3E}">
        <p14:creationId xmlns:p14="http://schemas.microsoft.com/office/powerpoint/2010/main" val="1472605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5ABB15-3ED7-4CE5-8F1A-8E0D97F0466D}"/>
              </a:ext>
            </a:extLst>
          </p:cNvPr>
          <p:cNvSpPr>
            <a:spLocks noGrp="1"/>
          </p:cNvSpPr>
          <p:nvPr>
            <p:ph idx="1"/>
          </p:nvPr>
        </p:nvSpPr>
        <p:spPr>
          <a:xfrm>
            <a:off x="292608" y="256032"/>
            <a:ext cx="11509247" cy="6376416"/>
          </a:xfrm>
        </p:spPr>
        <p:txBody>
          <a:bodyPr/>
          <a:lstStyle/>
          <a:p>
            <a:pPr marL="0" indent="0">
              <a:buNone/>
            </a:pPr>
            <a:r>
              <a:rPr lang="en-US" sz="3600" dirty="0">
                <a:solidFill>
                  <a:srgbClr val="FFFF00"/>
                </a:solidFill>
              </a:rPr>
              <a:t>Question 4 (b)</a:t>
            </a:r>
          </a:p>
          <a:p>
            <a:r>
              <a:rPr lang="en-US" sz="3600" dirty="0">
                <a:solidFill>
                  <a:srgbClr val="FFFF00"/>
                </a:solidFill>
              </a:rPr>
              <a:t>The R-squared value for this regression analysis is 0. 069871.This means that the regression analysis explains the ratings by 6.9871%.</a:t>
            </a:r>
            <a:endParaRPr lang="en-US" dirty="0">
              <a:solidFill>
                <a:srgbClr val="FFFF00"/>
              </a:solidFill>
            </a:endParaRPr>
          </a:p>
          <a:p>
            <a:pPr marL="0" indent="0">
              <a:buNone/>
            </a:pPr>
            <a:endParaRPr lang="en-US" dirty="0"/>
          </a:p>
        </p:txBody>
      </p:sp>
    </p:spTree>
    <p:extLst>
      <p:ext uri="{BB962C8B-B14F-4D97-AF65-F5344CB8AC3E}">
        <p14:creationId xmlns:p14="http://schemas.microsoft.com/office/powerpoint/2010/main" val="1638471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013546-FC65-4F4A-B5B3-A8E3E8035B95}"/>
              </a:ext>
            </a:extLst>
          </p:cNvPr>
          <p:cNvSpPr>
            <a:spLocks noGrp="1"/>
          </p:cNvSpPr>
          <p:nvPr>
            <p:ph idx="1"/>
          </p:nvPr>
        </p:nvSpPr>
        <p:spPr>
          <a:xfrm>
            <a:off x="316992" y="182880"/>
            <a:ext cx="11679936" cy="6522720"/>
          </a:xfrm>
        </p:spPr>
        <p:txBody>
          <a:bodyPr/>
          <a:lstStyle/>
          <a:p>
            <a:pPr marL="0" indent="0">
              <a:buNone/>
            </a:pPr>
            <a:r>
              <a:rPr lang="en-US" sz="3200" b="1" dirty="0">
                <a:solidFill>
                  <a:srgbClr val="FFFF00"/>
                </a:solidFill>
              </a:rPr>
              <a:t>Question 4 (c)</a:t>
            </a:r>
            <a:endParaRPr lang="en-US" sz="3200" dirty="0">
              <a:solidFill>
                <a:srgbClr val="FFFF00"/>
              </a:solidFill>
            </a:endParaRPr>
          </a:p>
          <a:p>
            <a:r>
              <a:rPr lang="en-US" sz="3200" dirty="0">
                <a:solidFill>
                  <a:srgbClr val="FFFF00"/>
                </a:solidFill>
              </a:rPr>
              <a:t>The 95% confidence interval for the fact is (-0.45752, 2.376377) which shows that all the values are contained in the interval. The confidence interval for stars the is (-1.17646, 1.788628) and this shows that the interval contains all values of the stars.  This means that the independent variables are significantly related to the ratings at 95% confidence. </a:t>
            </a:r>
            <a:endParaRPr lang="en-US" dirty="0">
              <a:solidFill>
                <a:srgbClr val="FFFF00"/>
              </a:solidFill>
            </a:endParaRPr>
          </a:p>
        </p:txBody>
      </p:sp>
    </p:spTree>
    <p:extLst>
      <p:ext uri="{BB962C8B-B14F-4D97-AF65-F5344CB8AC3E}">
        <p14:creationId xmlns:p14="http://schemas.microsoft.com/office/powerpoint/2010/main" val="1352463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D838C967-BA17-4F7A-9322-2A796CE9E371}"/>
              </a:ext>
            </a:extLst>
          </p:cNvPr>
          <p:cNvGraphicFramePr>
            <a:graphicFrameLocks noGrp="1"/>
          </p:cNvGraphicFramePr>
          <p:nvPr>
            <p:ph idx="1"/>
            <p:extLst>
              <p:ext uri="{D42A27DB-BD31-4B8C-83A1-F6EECF244321}">
                <p14:modId xmlns:p14="http://schemas.microsoft.com/office/powerpoint/2010/main" val="2113193807"/>
              </p:ext>
            </p:extLst>
          </p:nvPr>
        </p:nvGraphicFramePr>
        <p:xfrm>
          <a:off x="1804416" y="1554480"/>
          <a:ext cx="9122665" cy="4832159"/>
        </p:xfrm>
        <a:graphic>
          <a:graphicData uri="http://schemas.openxmlformats.org/drawingml/2006/table">
            <a:tbl>
              <a:tblPr firstRow="1" firstCol="1" bandRow="1">
                <a:tableStyleId>{5C22544A-7EE6-4342-B048-85BDC9FD1C3A}</a:tableStyleId>
              </a:tblPr>
              <a:tblGrid>
                <a:gridCol w="9122665">
                  <a:extLst>
                    <a:ext uri="{9D8B030D-6E8A-4147-A177-3AD203B41FA5}">
                      <a16:colId xmlns:a16="http://schemas.microsoft.com/office/drawing/2014/main" val="4177228849"/>
                    </a:ext>
                  </a:extLst>
                </a:gridCol>
              </a:tblGrid>
              <a:tr h="355739">
                <a:tc>
                  <a:txBody>
                    <a:bodyPr/>
                    <a:lstStyle/>
                    <a:p>
                      <a:pPr marL="0" marR="0">
                        <a:lnSpc>
                          <a:spcPct val="107000"/>
                        </a:lnSpc>
                        <a:spcBef>
                          <a:spcPts val="0"/>
                        </a:spcBef>
                        <a:spcAft>
                          <a:spcPts val="0"/>
                        </a:spcAft>
                      </a:pPr>
                      <a:r>
                        <a:rPr lang="en-US" sz="2000" dirty="0">
                          <a:solidFill>
                            <a:schemeClr val="tx2">
                              <a:lumMod val="10000"/>
                            </a:schemeClr>
                          </a:solidFill>
                          <a:effectLst/>
                        </a:rPr>
                        <a:t>AVERAGE RATING FOR CBC</a:t>
                      </a:r>
                      <a:endParaRPr lang="en-US" sz="1800" dirty="0">
                        <a:solidFill>
                          <a:schemeClr val="tx2">
                            <a:lumMod val="1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266842878"/>
                  </a:ext>
                </a:extLst>
              </a:tr>
              <a:tr h="727989">
                <a:tc>
                  <a:txBody>
                    <a:bodyPr/>
                    <a:lstStyle/>
                    <a:p>
                      <a:pPr marL="0" marR="0">
                        <a:lnSpc>
                          <a:spcPct val="107000"/>
                        </a:lnSpc>
                        <a:spcBef>
                          <a:spcPts val="0"/>
                        </a:spcBef>
                        <a:spcAft>
                          <a:spcPts val="0"/>
                        </a:spcAft>
                      </a:pPr>
                      <a:r>
                        <a:rPr lang="en-US" sz="2000" dirty="0">
                          <a:solidFill>
                            <a:schemeClr val="tx2">
                              <a:lumMod val="10000"/>
                            </a:schemeClr>
                          </a:solidFill>
                          <a:effectLst/>
                        </a:rPr>
                        <a:t>                                                                                                            13.59</a:t>
                      </a:r>
                      <a:endParaRPr lang="en-US" sz="1800" dirty="0">
                        <a:solidFill>
                          <a:schemeClr val="tx2">
                            <a:lumMod val="1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793955526"/>
                  </a:ext>
                </a:extLst>
              </a:tr>
              <a:tr h="316195">
                <a:tc>
                  <a:txBody>
                    <a:bodyPr/>
                    <a:lstStyle/>
                    <a:p>
                      <a:pPr>
                        <a:lnSpc>
                          <a:spcPct val="107000"/>
                        </a:lnSpc>
                      </a:pPr>
                      <a:r>
                        <a:rPr lang="en-US" sz="1800" dirty="0">
                          <a:solidFill>
                            <a:schemeClr val="tx2">
                              <a:lumMod val="10000"/>
                            </a:schemeClr>
                          </a:solidFill>
                          <a:effectLst/>
                          <a:latin typeface="Calibri" panose="020F0502020204030204" pitchFamily="34" charset="0"/>
                        </a:rPr>
                        <a:t>  </a:t>
                      </a:r>
                    </a:p>
                  </a:txBody>
                  <a:tcPr marL="68580" marR="68580" marT="0" marB="0" anchor="b"/>
                </a:tc>
                <a:extLst>
                  <a:ext uri="{0D108BD9-81ED-4DB2-BD59-A6C34878D82A}">
                    <a16:rowId xmlns:a16="http://schemas.microsoft.com/office/drawing/2014/main" val="334968926"/>
                  </a:ext>
                </a:extLst>
              </a:tr>
              <a:tr h="316195">
                <a:tc>
                  <a:txBody>
                    <a:bodyPr/>
                    <a:lstStyle/>
                    <a:p>
                      <a:pPr>
                        <a:lnSpc>
                          <a:spcPct val="107000"/>
                        </a:lnSpc>
                      </a:pPr>
                      <a:endParaRPr lang="en-US" sz="1800" dirty="0">
                        <a:solidFill>
                          <a:schemeClr val="tx2">
                            <a:lumMod val="10000"/>
                          </a:schemeClr>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3716194176"/>
                  </a:ext>
                </a:extLst>
              </a:tr>
              <a:tr h="355739">
                <a:tc>
                  <a:txBody>
                    <a:bodyPr/>
                    <a:lstStyle/>
                    <a:p>
                      <a:pPr marL="0" marR="0">
                        <a:lnSpc>
                          <a:spcPct val="107000"/>
                        </a:lnSpc>
                        <a:spcBef>
                          <a:spcPts val="0"/>
                        </a:spcBef>
                        <a:spcAft>
                          <a:spcPts val="0"/>
                        </a:spcAft>
                      </a:pPr>
                      <a:r>
                        <a:rPr lang="en-US" sz="2000" dirty="0">
                          <a:solidFill>
                            <a:schemeClr val="tx2">
                              <a:lumMod val="10000"/>
                            </a:schemeClr>
                          </a:solidFill>
                          <a:effectLst/>
                        </a:rPr>
                        <a:t>AVERAGE RATING FOR ABN</a:t>
                      </a:r>
                      <a:endParaRPr lang="en-US" sz="1800" dirty="0">
                        <a:solidFill>
                          <a:schemeClr val="tx2">
                            <a:lumMod val="1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19500052"/>
                  </a:ext>
                </a:extLst>
              </a:tr>
              <a:tr h="727989">
                <a:tc>
                  <a:txBody>
                    <a:bodyPr/>
                    <a:lstStyle/>
                    <a:p>
                      <a:pPr marL="0" marR="0">
                        <a:lnSpc>
                          <a:spcPct val="107000"/>
                        </a:lnSpc>
                        <a:spcBef>
                          <a:spcPts val="0"/>
                        </a:spcBef>
                        <a:spcAft>
                          <a:spcPts val="0"/>
                        </a:spcAft>
                      </a:pPr>
                      <a:r>
                        <a:rPr lang="en-US" sz="2000" dirty="0">
                          <a:solidFill>
                            <a:schemeClr val="tx2">
                              <a:lumMod val="10000"/>
                            </a:schemeClr>
                          </a:solidFill>
                          <a:effectLst/>
                        </a:rPr>
                        <a:t>                                                                                                        15.26842105</a:t>
                      </a:r>
                      <a:endParaRPr lang="en-US" sz="1800" dirty="0">
                        <a:solidFill>
                          <a:schemeClr val="tx2">
                            <a:lumMod val="1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957200429"/>
                  </a:ext>
                </a:extLst>
              </a:tr>
              <a:tr h="316195">
                <a:tc>
                  <a:txBody>
                    <a:bodyPr/>
                    <a:lstStyle/>
                    <a:p>
                      <a:pPr>
                        <a:lnSpc>
                          <a:spcPct val="107000"/>
                        </a:lnSpc>
                      </a:pPr>
                      <a:endParaRPr lang="en-US" sz="1800" dirty="0">
                        <a:solidFill>
                          <a:schemeClr val="tx2">
                            <a:lumMod val="10000"/>
                          </a:schemeClr>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1584934041"/>
                  </a:ext>
                </a:extLst>
              </a:tr>
              <a:tr h="316195">
                <a:tc>
                  <a:txBody>
                    <a:bodyPr/>
                    <a:lstStyle/>
                    <a:p>
                      <a:pPr>
                        <a:lnSpc>
                          <a:spcPct val="107000"/>
                        </a:lnSpc>
                      </a:pPr>
                      <a:endParaRPr lang="en-US" sz="1800" dirty="0">
                        <a:solidFill>
                          <a:schemeClr val="tx2">
                            <a:lumMod val="10000"/>
                          </a:schemeClr>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1366451159"/>
                  </a:ext>
                </a:extLst>
              </a:tr>
              <a:tr h="355739">
                <a:tc>
                  <a:txBody>
                    <a:bodyPr/>
                    <a:lstStyle/>
                    <a:p>
                      <a:pPr marL="0" marR="0">
                        <a:lnSpc>
                          <a:spcPct val="107000"/>
                        </a:lnSpc>
                        <a:spcBef>
                          <a:spcPts val="0"/>
                        </a:spcBef>
                        <a:spcAft>
                          <a:spcPts val="0"/>
                        </a:spcAft>
                      </a:pPr>
                      <a:r>
                        <a:rPr lang="en-US" sz="2000" dirty="0">
                          <a:solidFill>
                            <a:schemeClr val="tx2">
                              <a:lumMod val="10000"/>
                            </a:schemeClr>
                          </a:solidFill>
                          <a:effectLst/>
                        </a:rPr>
                        <a:t>AVERAGE RATING FOR BBS</a:t>
                      </a:r>
                      <a:endParaRPr lang="en-US" sz="1800" dirty="0">
                        <a:solidFill>
                          <a:schemeClr val="tx2">
                            <a:lumMod val="1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226335850"/>
                  </a:ext>
                </a:extLst>
              </a:tr>
              <a:tr h="727989">
                <a:tc>
                  <a:txBody>
                    <a:bodyPr/>
                    <a:lstStyle/>
                    <a:p>
                      <a:pPr marL="0" marR="0">
                        <a:lnSpc>
                          <a:spcPct val="107000"/>
                        </a:lnSpc>
                        <a:spcBef>
                          <a:spcPts val="0"/>
                        </a:spcBef>
                        <a:spcAft>
                          <a:spcPts val="0"/>
                        </a:spcAft>
                      </a:pPr>
                      <a:r>
                        <a:rPr lang="en-US" sz="2000" dirty="0">
                          <a:solidFill>
                            <a:schemeClr val="tx2">
                              <a:lumMod val="10000"/>
                            </a:schemeClr>
                          </a:solidFill>
                          <a:effectLst/>
                        </a:rPr>
                        <a:t>                                                                                                        14.405</a:t>
                      </a:r>
                      <a:endParaRPr lang="en-US" sz="1800" dirty="0">
                        <a:solidFill>
                          <a:schemeClr val="tx2">
                            <a:lumMod val="1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291259557"/>
                  </a:ext>
                </a:extLst>
              </a:tr>
              <a:tr h="316195">
                <a:tc>
                  <a:txBody>
                    <a:bodyPr/>
                    <a:lstStyle/>
                    <a:p>
                      <a:pPr>
                        <a:lnSpc>
                          <a:spcPct val="107000"/>
                        </a:lnSpc>
                      </a:pPr>
                      <a:endParaRPr lang="en-US" sz="1800" dirty="0">
                        <a:solidFill>
                          <a:schemeClr val="tx2">
                            <a:lumMod val="10000"/>
                          </a:schemeClr>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2866877782"/>
                  </a:ext>
                </a:extLst>
              </a:tr>
            </a:tbl>
          </a:graphicData>
        </a:graphic>
      </p:graphicFrame>
      <p:sp>
        <p:nvSpPr>
          <p:cNvPr id="9" name="Rectangle 2">
            <a:extLst>
              <a:ext uri="{FF2B5EF4-FFF2-40B4-BE49-F238E27FC236}">
                <a16:creationId xmlns:a16="http://schemas.microsoft.com/office/drawing/2014/main" id="{648D8CC6-9EE1-4E37-AC63-CF04BE28F43C}"/>
              </a:ext>
            </a:extLst>
          </p:cNvPr>
          <p:cNvSpPr>
            <a:spLocks noChangeArrowheads="1"/>
          </p:cNvSpPr>
          <p:nvPr/>
        </p:nvSpPr>
        <p:spPr bwMode="auto">
          <a:xfrm>
            <a:off x="411480" y="208303"/>
            <a:ext cx="3570208"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Question 1 (a)</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51983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35A86675-66EA-46C3-9623-AC55EA50A9EF}"/>
              </a:ext>
            </a:extLst>
          </p:cNvPr>
          <p:cNvGraphicFramePr>
            <a:graphicFrameLocks noGrp="1"/>
          </p:cNvGraphicFramePr>
          <p:nvPr>
            <p:ph idx="1"/>
            <p:extLst>
              <p:ext uri="{D42A27DB-BD31-4B8C-83A1-F6EECF244321}">
                <p14:modId xmlns:p14="http://schemas.microsoft.com/office/powerpoint/2010/main" val="3232367357"/>
              </p:ext>
            </p:extLst>
          </p:nvPr>
        </p:nvGraphicFramePr>
        <p:xfrm>
          <a:off x="658368" y="914712"/>
          <a:ext cx="10168128" cy="5571430"/>
        </p:xfrm>
        <a:graphic>
          <a:graphicData uri="http://schemas.openxmlformats.org/drawingml/2006/table">
            <a:tbl>
              <a:tblPr firstRow="1" firstCol="1" bandRow="1">
                <a:tableStyleId>{5C22544A-7EE6-4342-B048-85BDC9FD1C3A}</a:tableStyleId>
              </a:tblPr>
              <a:tblGrid>
                <a:gridCol w="3848589">
                  <a:extLst>
                    <a:ext uri="{9D8B030D-6E8A-4147-A177-3AD203B41FA5}">
                      <a16:colId xmlns:a16="http://schemas.microsoft.com/office/drawing/2014/main" val="2326884228"/>
                    </a:ext>
                  </a:extLst>
                </a:gridCol>
                <a:gridCol w="2106513">
                  <a:extLst>
                    <a:ext uri="{9D8B030D-6E8A-4147-A177-3AD203B41FA5}">
                      <a16:colId xmlns:a16="http://schemas.microsoft.com/office/drawing/2014/main" val="3162368949"/>
                    </a:ext>
                  </a:extLst>
                </a:gridCol>
                <a:gridCol w="2106513">
                  <a:extLst>
                    <a:ext uri="{9D8B030D-6E8A-4147-A177-3AD203B41FA5}">
                      <a16:colId xmlns:a16="http://schemas.microsoft.com/office/drawing/2014/main" val="2416564830"/>
                    </a:ext>
                  </a:extLst>
                </a:gridCol>
                <a:gridCol w="2106513">
                  <a:extLst>
                    <a:ext uri="{9D8B030D-6E8A-4147-A177-3AD203B41FA5}">
                      <a16:colId xmlns:a16="http://schemas.microsoft.com/office/drawing/2014/main" val="2450633409"/>
                    </a:ext>
                  </a:extLst>
                </a:gridCol>
              </a:tblGrid>
              <a:tr h="327494">
                <a:tc>
                  <a:txBody>
                    <a:bodyPr/>
                    <a:lstStyle/>
                    <a:p>
                      <a:pPr marL="0" marR="0">
                        <a:lnSpc>
                          <a:spcPct val="107000"/>
                        </a:lnSpc>
                        <a:spcBef>
                          <a:spcPts val="0"/>
                        </a:spcBef>
                        <a:spcAft>
                          <a:spcPts val="0"/>
                        </a:spcAft>
                      </a:pPr>
                      <a:r>
                        <a:rPr lang="en-US" sz="2000" dirty="0">
                          <a:solidFill>
                            <a:schemeClr val="bg1"/>
                          </a:solidFill>
                          <a:effectLst/>
                        </a:rPr>
                        <a:t>Descriptive statistics</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2000">
                          <a:solidFill>
                            <a:schemeClr val="bg1"/>
                          </a:solidFill>
                          <a:effectLst/>
                        </a:rPr>
                        <a:t>BBS</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2000">
                          <a:solidFill>
                            <a:schemeClr val="bg1"/>
                          </a:solidFill>
                          <a:effectLst/>
                        </a:rPr>
                        <a:t>CBC</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2000">
                          <a:solidFill>
                            <a:schemeClr val="bg1"/>
                          </a:solidFill>
                          <a:effectLst/>
                        </a:rPr>
                        <a:t>ABN</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33366088"/>
                  </a:ext>
                </a:extLst>
              </a:tr>
              <a:tr h="327746">
                <a:tc>
                  <a:txBody>
                    <a:bodyPr/>
                    <a:lstStyle/>
                    <a:p>
                      <a:pPr marL="0" marR="0">
                        <a:lnSpc>
                          <a:spcPct val="107000"/>
                        </a:lnSpc>
                        <a:spcBef>
                          <a:spcPts val="0"/>
                        </a:spcBef>
                        <a:spcAft>
                          <a:spcPts val="0"/>
                        </a:spcAft>
                      </a:pPr>
                      <a:r>
                        <a:rPr lang="en-US" sz="2000" dirty="0">
                          <a:solidFill>
                            <a:schemeClr val="bg1"/>
                          </a:solidFill>
                          <a:effectLst/>
                        </a:rPr>
                        <a:t>Mean</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14.405</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13.59</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15.28649</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930171382"/>
                  </a:ext>
                </a:extLst>
              </a:tr>
              <a:tr h="327746">
                <a:tc>
                  <a:txBody>
                    <a:bodyPr/>
                    <a:lstStyle/>
                    <a:p>
                      <a:pPr marL="0" marR="0">
                        <a:lnSpc>
                          <a:spcPct val="107000"/>
                        </a:lnSpc>
                        <a:spcBef>
                          <a:spcPts val="0"/>
                        </a:spcBef>
                        <a:spcAft>
                          <a:spcPts val="0"/>
                        </a:spcAft>
                      </a:pPr>
                      <a:r>
                        <a:rPr lang="en-US" sz="2000" dirty="0">
                          <a:solidFill>
                            <a:schemeClr val="bg1"/>
                          </a:solidFill>
                          <a:effectLst/>
                        </a:rPr>
                        <a:t>Standard Error</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0.411254</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0.325342</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0.326395</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571449286"/>
                  </a:ext>
                </a:extLst>
              </a:tr>
              <a:tr h="327746">
                <a:tc>
                  <a:txBody>
                    <a:bodyPr/>
                    <a:lstStyle/>
                    <a:p>
                      <a:pPr marL="0" marR="0">
                        <a:lnSpc>
                          <a:spcPct val="107000"/>
                        </a:lnSpc>
                        <a:spcBef>
                          <a:spcPts val="0"/>
                        </a:spcBef>
                        <a:spcAft>
                          <a:spcPts val="0"/>
                        </a:spcAft>
                      </a:pPr>
                      <a:r>
                        <a:rPr lang="en-US" sz="2000" dirty="0">
                          <a:solidFill>
                            <a:schemeClr val="bg1"/>
                          </a:solidFill>
                          <a:effectLst/>
                        </a:rPr>
                        <a:t>Median</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14.4</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13.2</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15.5</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007776558"/>
                  </a:ext>
                </a:extLst>
              </a:tr>
              <a:tr h="327746">
                <a:tc>
                  <a:txBody>
                    <a:bodyPr/>
                    <a:lstStyle/>
                    <a:p>
                      <a:pPr marL="0" marR="0">
                        <a:lnSpc>
                          <a:spcPct val="107000"/>
                        </a:lnSpc>
                        <a:spcBef>
                          <a:spcPts val="0"/>
                        </a:spcBef>
                        <a:spcAft>
                          <a:spcPts val="0"/>
                        </a:spcAft>
                      </a:pPr>
                      <a:r>
                        <a:rPr lang="en-US" sz="2000" dirty="0">
                          <a:solidFill>
                            <a:schemeClr val="bg1"/>
                          </a:solidFill>
                          <a:effectLst/>
                        </a:rPr>
                        <a:t>Mode</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15.6</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13.5</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12.8</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67986830"/>
                  </a:ext>
                </a:extLst>
              </a:tr>
              <a:tr h="327746">
                <a:tc>
                  <a:txBody>
                    <a:bodyPr/>
                    <a:lstStyle/>
                    <a:p>
                      <a:pPr marL="0" marR="0">
                        <a:lnSpc>
                          <a:spcPct val="107000"/>
                        </a:lnSpc>
                        <a:spcBef>
                          <a:spcPts val="0"/>
                        </a:spcBef>
                        <a:spcAft>
                          <a:spcPts val="0"/>
                        </a:spcAft>
                      </a:pPr>
                      <a:r>
                        <a:rPr lang="en-US" sz="2000" dirty="0">
                          <a:solidFill>
                            <a:schemeClr val="bg1"/>
                          </a:solidFill>
                          <a:effectLst/>
                        </a:rPr>
                        <a:t>Standard Deviation</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1.839186</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1.781969</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1.985386</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01893509"/>
                  </a:ext>
                </a:extLst>
              </a:tr>
              <a:tr h="327746">
                <a:tc>
                  <a:txBody>
                    <a:bodyPr/>
                    <a:lstStyle/>
                    <a:p>
                      <a:pPr marL="0" marR="0">
                        <a:lnSpc>
                          <a:spcPct val="107000"/>
                        </a:lnSpc>
                        <a:spcBef>
                          <a:spcPts val="0"/>
                        </a:spcBef>
                        <a:spcAft>
                          <a:spcPts val="0"/>
                        </a:spcAft>
                      </a:pPr>
                      <a:r>
                        <a:rPr lang="en-US" sz="2000">
                          <a:solidFill>
                            <a:schemeClr val="bg1"/>
                          </a:solidFill>
                          <a:effectLst/>
                        </a:rPr>
                        <a:t>Sample Variance</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3.382605</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3.175414</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3.941757</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11655315"/>
                  </a:ext>
                </a:extLst>
              </a:tr>
              <a:tr h="327746">
                <a:tc>
                  <a:txBody>
                    <a:bodyPr/>
                    <a:lstStyle/>
                    <a:p>
                      <a:pPr marL="0" marR="0">
                        <a:lnSpc>
                          <a:spcPct val="107000"/>
                        </a:lnSpc>
                        <a:spcBef>
                          <a:spcPts val="0"/>
                        </a:spcBef>
                        <a:spcAft>
                          <a:spcPts val="0"/>
                        </a:spcAft>
                      </a:pPr>
                      <a:r>
                        <a:rPr lang="en-US" sz="2000">
                          <a:solidFill>
                            <a:schemeClr val="bg1"/>
                          </a:solidFill>
                          <a:effectLst/>
                        </a:rPr>
                        <a:t>Kurtosis</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-0.38287</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2.154156</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-0.06565</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0406616"/>
                  </a:ext>
                </a:extLst>
              </a:tr>
              <a:tr h="327746">
                <a:tc>
                  <a:txBody>
                    <a:bodyPr/>
                    <a:lstStyle/>
                    <a:p>
                      <a:pPr marL="0" marR="0">
                        <a:lnSpc>
                          <a:spcPct val="107000"/>
                        </a:lnSpc>
                        <a:spcBef>
                          <a:spcPts val="0"/>
                        </a:spcBef>
                        <a:spcAft>
                          <a:spcPts val="0"/>
                        </a:spcAft>
                      </a:pPr>
                      <a:r>
                        <a:rPr lang="en-US" sz="2000">
                          <a:solidFill>
                            <a:schemeClr val="bg1"/>
                          </a:solidFill>
                          <a:effectLst/>
                        </a:rPr>
                        <a:t>Skewness</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-0.55946</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1.359901</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-0.27771</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795786621"/>
                  </a:ext>
                </a:extLst>
              </a:tr>
              <a:tr h="327746">
                <a:tc>
                  <a:txBody>
                    <a:bodyPr/>
                    <a:lstStyle/>
                    <a:p>
                      <a:pPr marL="0" marR="0">
                        <a:lnSpc>
                          <a:spcPct val="107000"/>
                        </a:lnSpc>
                        <a:spcBef>
                          <a:spcPts val="0"/>
                        </a:spcBef>
                        <a:spcAft>
                          <a:spcPts val="0"/>
                        </a:spcAft>
                      </a:pPr>
                      <a:r>
                        <a:rPr lang="en-US" sz="2000">
                          <a:solidFill>
                            <a:schemeClr val="bg1"/>
                          </a:solidFill>
                          <a:effectLst/>
                        </a:rPr>
                        <a:t>Range</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6.3</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7.8</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8.7</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173294366"/>
                  </a:ext>
                </a:extLst>
              </a:tr>
              <a:tr h="327746">
                <a:tc>
                  <a:txBody>
                    <a:bodyPr/>
                    <a:lstStyle/>
                    <a:p>
                      <a:pPr marL="0" marR="0">
                        <a:lnSpc>
                          <a:spcPct val="107000"/>
                        </a:lnSpc>
                        <a:spcBef>
                          <a:spcPts val="0"/>
                        </a:spcBef>
                        <a:spcAft>
                          <a:spcPts val="0"/>
                        </a:spcAft>
                      </a:pPr>
                      <a:r>
                        <a:rPr lang="en-US" sz="2000">
                          <a:solidFill>
                            <a:schemeClr val="bg1"/>
                          </a:solidFill>
                          <a:effectLst/>
                        </a:rPr>
                        <a:t>Minimum</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10.8</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11.3</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10.8</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646286465"/>
                  </a:ext>
                </a:extLst>
              </a:tr>
              <a:tr h="327746">
                <a:tc>
                  <a:txBody>
                    <a:bodyPr/>
                    <a:lstStyle/>
                    <a:p>
                      <a:pPr marL="0" marR="0">
                        <a:lnSpc>
                          <a:spcPct val="107000"/>
                        </a:lnSpc>
                        <a:spcBef>
                          <a:spcPts val="0"/>
                        </a:spcBef>
                        <a:spcAft>
                          <a:spcPts val="0"/>
                        </a:spcAft>
                      </a:pPr>
                      <a:r>
                        <a:rPr lang="en-US" sz="2000">
                          <a:solidFill>
                            <a:schemeClr val="bg1"/>
                          </a:solidFill>
                          <a:effectLst/>
                        </a:rPr>
                        <a:t>Maximum</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17.1</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19.1</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19.5</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28397001"/>
                  </a:ext>
                </a:extLst>
              </a:tr>
              <a:tr h="327746">
                <a:tc>
                  <a:txBody>
                    <a:bodyPr/>
                    <a:lstStyle/>
                    <a:p>
                      <a:pPr marL="0" marR="0">
                        <a:lnSpc>
                          <a:spcPct val="107000"/>
                        </a:lnSpc>
                        <a:spcBef>
                          <a:spcPts val="0"/>
                        </a:spcBef>
                        <a:spcAft>
                          <a:spcPts val="0"/>
                        </a:spcAft>
                      </a:pPr>
                      <a:r>
                        <a:rPr lang="en-US" sz="2000">
                          <a:solidFill>
                            <a:schemeClr val="bg1"/>
                          </a:solidFill>
                          <a:effectLst/>
                        </a:rPr>
                        <a:t>Sum</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288.1</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407.7</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565.6</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63027974"/>
                  </a:ext>
                </a:extLst>
              </a:tr>
              <a:tr h="327746">
                <a:tc>
                  <a:txBody>
                    <a:bodyPr/>
                    <a:lstStyle/>
                    <a:p>
                      <a:pPr marL="0" marR="0">
                        <a:lnSpc>
                          <a:spcPct val="107000"/>
                        </a:lnSpc>
                        <a:spcBef>
                          <a:spcPts val="0"/>
                        </a:spcBef>
                        <a:spcAft>
                          <a:spcPts val="0"/>
                        </a:spcAft>
                      </a:pPr>
                      <a:r>
                        <a:rPr lang="en-US" sz="2000">
                          <a:solidFill>
                            <a:schemeClr val="bg1"/>
                          </a:solidFill>
                          <a:effectLst/>
                        </a:rPr>
                        <a:t>Count</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20</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30</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37</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57162846"/>
                  </a:ext>
                </a:extLst>
              </a:tr>
              <a:tr h="327746">
                <a:tc>
                  <a:txBody>
                    <a:bodyPr/>
                    <a:lstStyle/>
                    <a:p>
                      <a:pPr marL="0" marR="0">
                        <a:lnSpc>
                          <a:spcPct val="107000"/>
                        </a:lnSpc>
                        <a:spcBef>
                          <a:spcPts val="0"/>
                        </a:spcBef>
                        <a:spcAft>
                          <a:spcPts val="0"/>
                        </a:spcAft>
                      </a:pPr>
                      <a:r>
                        <a:rPr lang="en-US" sz="2000">
                          <a:solidFill>
                            <a:schemeClr val="bg1"/>
                          </a:solidFill>
                          <a:effectLst/>
                        </a:rPr>
                        <a:t>Largest (1)</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17.1</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19.1</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19.5</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650418091"/>
                  </a:ext>
                </a:extLst>
              </a:tr>
              <a:tr h="327746">
                <a:tc>
                  <a:txBody>
                    <a:bodyPr/>
                    <a:lstStyle/>
                    <a:p>
                      <a:pPr marL="0" marR="0">
                        <a:lnSpc>
                          <a:spcPct val="107000"/>
                        </a:lnSpc>
                        <a:spcBef>
                          <a:spcPts val="0"/>
                        </a:spcBef>
                        <a:spcAft>
                          <a:spcPts val="0"/>
                        </a:spcAft>
                      </a:pPr>
                      <a:r>
                        <a:rPr lang="en-US" sz="2000">
                          <a:solidFill>
                            <a:schemeClr val="bg1"/>
                          </a:solidFill>
                          <a:effectLst/>
                        </a:rPr>
                        <a:t>Smallest (1)</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10.8</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11.3</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10.8</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605747577"/>
                  </a:ext>
                </a:extLst>
              </a:tr>
              <a:tr h="327746">
                <a:tc>
                  <a:txBody>
                    <a:bodyPr/>
                    <a:lstStyle/>
                    <a:p>
                      <a:pPr marL="0" marR="0">
                        <a:lnSpc>
                          <a:spcPct val="107000"/>
                        </a:lnSpc>
                        <a:spcBef>
                          <a:spcPts val="0"/>
                        </a:spcBef>
                        <a:spcAft>
                          <a:spcPts val="0"/>
                        </a:spcAft>
                      </a:pPr>
                      <a:r>
                        <a:rPr lang="en-US" sz="2000">
                          <a:solidFill>
                            <a:schemeClr val="bg1"/>
                          </a:solidFill>
                          <a:effectLst/>
                        </a:rPr>
                        <a:t>Confidence Level (95.0%)</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0.860766</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solidFill>
                            <a:schemeClr val="bg1"/>
                          </a:solidFill>
                          <a:effectLst/>
                        </a:rPr>
                        <a:t>0.665398</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solidFill>
                            <a:schemeClr val="bg1"/>
                          </a:solidFill>
                          <a:effectLst/>
                        </a:rPr>
                        <a:t>0.661961</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8345304"/>
                  </a:ext>
                </a:extLst>
              </a:tr>
            </a:tbl>
          </a:graphicData>
        </a:graphic>
      </p:graphicFrame>
      <p:sp>
        <p:nvSpPr>
          <p:cNvPr id="9" name="Rectangle 2">
            <a:extLst>
              <a:ext uri="{FF2B5EF4-FFF2-40B4-BE49-F238E27FC236}">
                <a16:creationId xmlns:a16="http://schemas.microsoft.com/office/drawing/2014/main" id="{8C126069-E6FC-4C9F-B622-258EE2868CAB}"/>
              </a:ext>
            </a:extLst>
          </p:cNvPr>
          <p:cNvSpPr>
            <a:spLocks noChangeArrowheads="1"/>
          </p:cNvSpPr>
          <p:nvPr/>
        </p:nvSpPr>
        <p:spPr bwMode="auto">
          <a:xfrm>
            <a:off x="0" y="-233062"/>
            <a:ext cx="437812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Question 1 (b)</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46749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D6F783-A6A6-4D57-9250-8152F2DC3566}"/>
              </a:ext>
            </a:extLst>
          </p:cNvPr>
          <p:cNvSpPr>
            <a:spLocks noGrp="1"/>
          </p:cNvSpPr>
          <p:nvPr>
            <p:ph idx="1"/>
          </p:nvPr>
        </p:nvSpPr>
        <p:spPr>
          <a:xfrm>
            <a:off x="388620" y="251460"/>
            <a:ext cx="11349990" cy="6343650"/>
          </a:xfrm>
        </p:spPr>
        <p:txBody>
          <a:bodyPr>
            <a:normAutofit lnSpcReduction="10000"/>
          </a:bodyPr>
          <a:lstStyle/>
          <a:p>
            <a:r>
              <a:rPr lang="en-US" sz="2800" dirty="0">
                <a:solidFill>
                  <a:srgbClr val="FFFF00"/>
                </a:solidFill>
              </a:rPr>
              <a:t>CBC has lowest mean and median rating which means that it has the lowest ratings among the three networks.  CBC has the lowest standard error which means that its more likely that its mean is an inaccurate representation of the true ratings mean. CBC has a mode of 13.2 which means that its the most often rating. </a:t>
            </a:r>
          </a:p>
          <a:p>
            <a:r>
              <a:rPr lang="en-US" sz="2800" dirty="0">
                <a:solidFill>
                  <a:srgbClr val="FFFF00"/>
                </a:solidFill>
              </a:rPr>
              <a:t>CBC has the lowest standard deviation which shows that its points are very close to the mean than the other networks. CBC has also the lowest variance which indicates that its points are close to the mean and to one another. It has also a positive kurtosis value which shows that its distribution has heavier tails than the other two networks. CBC has a skewness value greater than I which shows that the ratings are highly skewed.</a:t>
            </a:r>
            <a:endParaRPr lang="en-US" dirty="0">
              <a:solidFill>
                <a:srgbClr val="FFFF00"/>
              </a:solidFill>
            </a:endParaRPr>
          </a:p>
          <a:p>
            <a:pPr marL="0" indent="0">
              <a:buNone/>
            </a:pPr>
            <a:endParaRPr lang="en-US" dirty="0"/>
          </a:p>
        </p:txBody>
      </p:sp>
    </p:spTree>
    <p:extLst>
      <p:ext uri="{BB962C8B-B14F-4D97-AF65-F5344CB8AC3E}">
        <p14:creationId xmlns:p14="http://schemas.microsoft.com/office/powerpoint/2010/main" val="2202510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19771A-19F0-4DFD-81EC-898C4EBAD139}"/>
              </a:ext>
            </a:extLst>
          </p:cNvPr>
          <p:cNvSpPr>
            <a:spLocks noGrp="1"/>
          </p:cNvSpPr>
          <p:nvPr>
            <p:ph idx="1"/>
          </p:nvPr>
        </p:nvSpPr>
        <p:spPr>
          <a:xfrm>
            <a:off x="262890" y="240030"/>
            <a:ext cx="11304270" cy="6286500"/>
          </a:xfrm>
        </p:spPr>
        <p:txBody>
          <a:bodyPr/>
          <a:lstStyle/>
          <a:p>
            <a:pPr marL="0" indent="0">
              <a:buNone/>
            </a:pPr>
            <a:r>
              <a:rPr lang="en-US" sz="3200" b="1" dirty="0">
                <a:solidFill>
                  <a:srgbClr val="FFFF00"/>
                </a:solidFill>
              </a:rPr>
              <a:t>Question 1 (c)</a:t>
            </a:r>
            <a:endParaRPr lang="en-US" sz="3200" dirty="0">
              <a:solidFill>
                <a:srgbClr val="FFFF00"/>
              </a:solidFill>
            </a:endParaRPr>
          </a:p>
          <a:p>
            <a:pPr marL="0" indent="0">
              <a:buNone/>
            </a:pPr>
            <a:r>
              <a:rPr lang="en-US" sz="3200" dirty="0">
                <a:solidFill>
                  <a:srgbClr val="FFFF00"/>
                </a:solidFill>
              </a:rPr>
              <a:t>From the average ratings, ABN is the best performing network followed by ABS and CBC respectively. CBC has however recorded the highest minimum point than ABN and BBS which shows that CBC has a good performance in terms of minimum ratings.</a:t>
            </a:r>
            <a:endParaRPr lang="en-US" dirty="0">
              <a:solidFill>
                <a:srgbClr val="FFFF00"/>
              </a:solidFill>
            </a:endParaRPr>
          </a:p>
          <a:p>
            <a:pPr marL="0" indent="0">
              <a:buNone/>
            </a:pPr>
            <a:endParaRPr lang="en-US" dirty="0"/>
          </a:p>
        </p:txBody>
      </p:sp>
    </p:spTree>
    <p:extLst>
      <p:ext uri="{BB962C8B-B14F-4D97-AF65-F5344CB8AC3E}">
        <p14:creationId xmlns:p14="http://schemas.microsoft.com/office/powerpoint/2010/main" val="46899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93E43EA9-F1D8-410D-B9E8-2834F5529489}"/>
              </a:ext>
            </a:extLst>
          </p:cNvPr>
          <p:cNvSpPr>
            <a:spLocks noChangeArrowheads="1"/>
          </p:cNvSpPr>
          <p:nvPr/>
        </p:nvSpPr>
        <p:spPr bwMode="auto">
          <a:xfrm>
            <a:off x="573024" y="31536"/>
            <a:ext cx="37497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0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Question 2</a:t>
            </a:r>
            <a:r>
              <a:rPr kumimoji="0" lang="en-US"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5" name="Chart 4">
            <a:extLst>
              <a:ext uri="{FF2B5EF4-FFF2-40B4-BE49-F238E27FC236}">
                <a16:creationId xmlns:a16="http://schemas.microsoft.com/office/drawing/2014/main" id="{727F386C-F5B7-479F-901D-9995D1F94813}"/>
              </a:ext>
            </a:extLst>
          </p:cNvPr>
          <p:cNvGraphicFramePr/>
          <p:nvPr>
            <p:extLst>
              <p:ext uri="{D42A27DB-BD31-4B8C-83A1-F6EECF244321}">
                <p14:modId xmlns:p14="http://schemas.microsoft.com/office/powerpoint/2010/main" val="3332656134"/>
              </p:ext>
            </p:extLst>
          </p:nvPr>
        </p:nvGraphicFramePr>
        <p:xfrm>
          <a:off x="999744" y="1158240"/>
          <a:ext cx="10046208" cy="5522976"/>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3">
            <a:extLst>
              <a:ext uri="{FF2B5EF4-FFF2-40B4-BE49-F238E27FC236}">
                <a16:creationId xmlns:a16="http://schemas.microsoft.com/office/drawing/2014/main" id="{93690C96-86ED-4E06-A09C-A3B7F52E2230}"/>
              </a:ext>
            </a:extLst>
          </p:cNvPr>
          <p:cNvSpPr>
            <a:spLocks noChangeArrowheads="1"/>
          </p:cNvSpPr>
          <p:nvPr/>
        </p:nvSpPr>
        <p:spPr bwMode="auto">
          <a:xfrm>
            <a:off x="0" y="336257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114979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D52DE9-CCBC-41B3-BE6E-4A47FFCB519B}"/>
              </a:ext>
            </a:extLst>
          </p:cNvPr>
          <p:cNvSpPr>
            <a:spLocks noGrp="1"/>
          </p:cNvSpPr>
          <p:nvPr>
            <p:ph idx="1"/>
          </p:nvPr>
        </p:nvSpPr>
        <p:spPr>
          <a:xfrm>
            <a:off x="646177" y="743712"/>
            <a:ext cx="10096618" cy="4722633"/>
          </a:xfrm>
        </p:spPr>
        <p:txBody>
          <a:bodyPr/>
          <a:lstStyle/>
          <a:p>
            <a:pPr marL="0" indent="0">
              <a:buNone/>
            </a:pPr>
            <a:r>
              <a:rPr lang="en-US" sz="3600" dirty="0">
                <a:solidFill>
                  <a:srgbClr val="FFFF00"/>
                </a:solidFill>
              </a:rPr>
              <a:t>I cannot use this time series data to forecast the ratings of upcoming months because of the low R-squared value which indicates a bad fit for the model.</a:t>
            </a:r>
            <a:endParaRPr lang="en-US" dirty="0">
              <a:solidFill>
                <a:srgbClr val="FFFF00"/>
              </a:solidFill>
            </a:endParaRPr>
          </a:p>
          <a:p>
            <a:pPr marL="0" indent="0">
              <a:buNone/>
            </a:pPr>
            <a:endParaRPr lang="en-US" dirty="0"/>
          </a:p>
        </p:txBody>
      </p:sp>
    </p:spTree>
    <p:extLst>
      <p:ext uri="{BB962C8B-B14F-4D97-AF65-F5344CB8AC3E}">
        <p14:creationId xmlns:p14="http://schemas.microsoft.com/office/powerpoint/2010/main" val="2919604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7075D9-0465-4017-B6B5-8EDFBF1513D9}"/>
              </a:ext>
            </a:extLst>
          </p:cNvPr>
          <p:cNvSpPr>
            <a:spLocks noGrp="1"/>
          </p:cNvSpPr>
          <p:nvPr>
            <p:ph idx="1"/>
          </p:nvPr>
        </p:nvSpPr>
        <p:spPr>
          <a:xfrm>
            <a:off x="524257" y="426720"/>
            <a:ext cx="10218538" cy="5039625"/>
          </a:xfrm>
        </p:spPr>
        <p:txBody>
          <a:bodyPr/>
          <a:lstStyle/>
          <a:p>
            <a:pPr marL="0" indent="0">
              <a:buNone/>
            </a:pPr>
            <a:r>
              <a:rPr lang="en-US" sz="3200" b="1" dirty="0">
                <a:solidFill>
                  <a:srgbClr val="FFFF00"/>
                </a:solidFill>
              </a:rPr>
              <a:t>Question 3 (a)</a:t>
            </a:r>
            <a:endParaRPr lang="en-US" sz="3200" dirty="0">
              <a:solidFill>
                <a:srgbClr val="FFFF00"/>
              </a:solidFill>
            </a:endParaRPr>
          </a:p>
          <a:p>
            <a:r>
              <a:rPr lang="en-US" sz="3200" dirty="0">
                <a:solidFill>
                  <a:srgbClr val="FFFF00"/>
                </a:solidFill>
              </a:rPr>
              <a:t>Null hypothesis: There is no significant different between the ratings of movies with stars versus movies without stars</a:t>
            </a:r>
          </a:p>
          <a:p>
            <a:r>
              <a:rPr lang="en-US" sz="3200" dirty="0">
                <a:solidFill>
                  <a:srgbClr val="FFFF00"/>
                </a:solidFill>
              </a:rPr>
              <a:t>Alternative hypothesis: There is a significant difference between the ratings of movies with stars versus movies without stars.</a:t>
            </a:r>
            <a:endParaRPr lang="en-US" dirty="0">
              <a:solidFill>
                <a:srgbClr val="FFFF00"/>
              </a:solidFill>
            </a:endParaRPr>
          </a:p>
          <a:p>
            <a:endParaRPr lang="en-US" dirty="0"/>
          </a:p>
        </p:txBody>
      </p:sp>
    </p:spTree>
    <p:extLst>
      <p:ext uri="{BB962C8B-B14F-4D97-AF65-F5344CB8AC3E}">
        <p14:creationId xmlns:p14="http://schemas.microsoft.com/office/powerpoint/2010/main" val="299314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5638ECF-6504-4C24-A03A-FDE11616898E}"/>
              </a:ext>
            </a:extLst>
          </p:cNvPr>
          <p:cNvGraphicFramePr>
            <a:graphicFrameLocks noGrp="1"/>
          </p:cNvGraphicFramePr>
          <p:nvPr>
            <p:ph idx="1"/>
            <p:extLst>
              <p:ext uri="{D42A27DB-BD31-4B8C-83A1-F6EECF244321}">
                <p14:modId xmlns:p14="http://schemas.microsoft.com/office/powerpoint/2010/main" val="1224115907"/>
              </p:ext>
            </p:extLst>
          </p:nvPr>
        </p:nvGraphicFramePr>
        <p:xfrm>
          <a:off x="768096" y="1036320"/>
          <a:ext cx="10411968" cy="5535166"/>
        </p:xfrm>
        <a:graphic>
          <a:graphicData uri="http://schemas.openxmlformats.org/drawingml/2006/table">
            <a:tbl>
              <a:tblPr firstRow="1" firstCol="1" bandRow="1">
                <a:tableStyleId>{5C22544A-7EE6-4342-B048-85BDC9FD1C3A}</a:tableStyleId>
              </a:tblPr>
              <a:tblGrid>
                <a:gridCol w="4673817">
                  <a:extLst>
                    <a:ext uri="{9D8B030D-6E8A-4147-A177-3AD203B41FA5}">
                      <a16:colId xmlns:a16="http://schemas.microsoft.com/office/drawing/2014/main" val="2235235101"/>
                    </a:ext>
                  </a:extLst>
                </a:gridCol>
                <a:gridCol w="2007197">
                  <a:extLst>
                    <a:ext uri="{9D8B030D-6E8A-4147-A177-3AD203B41FA5}">
                      <a16:colId xmlns:a16="http://schemas.microsoft.com/office/drawing/2014/main" val="3952886977"/>
                    </a:ext>
                  </a:extLst>
                </a:gridCol>
                <a:gridCol w="3730954">
                  <a:extLst>
                    <a:ext uri="{9D8B030D-6E8A-4147-A177-3AD203B41FA5}">
                      <a16:colId xmlns:a16="http://schemas.microsoft.com/office/drawing/2014/main" val="2998536436"/>
                    </a:ext>
                  </a:extLst>
                </a:gridCol>
              </a:tblGrid>
              <a:tr h="394024">
                <a:tc gridSpan="2">
                  <a:txBody>
                    <a:bodyPr/>
                    <a:lstStyle/>
                    <a:p>
                      <a:pPr marL="0" marR="0">
                        <a:lnSpc>
                          <a:spcPct val="107000"/>
                        </a:lnSpc>
                        <a:spcBef>
                          <a:spcPts val="0"/>
                        </a:spcBef>
                        <a:spcAft>
                          <a:spcPts val="0"/>
                        </a:spcAft>
                      </a:pPr>
                      <a:r>
                        <a:rPr lang="en-US" sz="1800" dirty="0">
                          <a:solidFill>
                            <a:srgbClr val="0070C0"/>
                          </a:solidFill>
                          <a:effectLst/>
                        </a:rPr>
                        <a:t>t-Test: Two-Sample Assuming Equal Variances</a:t>
                      </a:r>
                      <a:endParaRPr lang="en-US"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en-US"/>
                    </a:p>
                  </a:txBody>
                  <a:tcPr/>
                </a:tc>
                <a:tc>
                  <a:txBody>
                    <a:bodyPr/>
                    <a:lstStyle/>
                    <a:p>
                      <a:pPr>
                        <a:lnSpc>
                          <a:spcPct val="107000"/>
                        </a:lnSpc>
                      </a:pPr>
                      <a:endParaRPr lang="en-US" sz="1600">
                        <a:solidFill>
                          <a:srgbClr val="0070C0"/>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1638221935"/>
                  </a:ext>
                </a:extLst>
              </a:tr>
              <a:tr h="403439">
                <a:tc>
                  <a:txBody>
                    <a:bodyPr/>
                    <a:lstStyle/>
                    <a:p>
                      <a:pPr>
                        <a:lnSpc>
                          <a:spcPct val="107000"/>
                        </a:lnSpc>
                      </a:pPr>
                      <a:endParaRPr lang="en-US" sz="1600" dirty="0">
                        <a:solidFill>
                          <a:srgbClr val="0070C0"/>
                        </a:solidFill>
                        <a:effectLst/>
                        <a:latin typeface="Calibri" panose="020F0502020204030204" pitchFamily="34" charset="0"/>
                      </a:endParaRPr>
                    </a:p>
                  </a:txBody>
                  <a:tcPr marL="68580" marR="68580" marT="0" marB="0" anchor="b"/>
                </a:tc>
                <a:tc>
                  <a:txBody>
                    <a:bodyPr/>
                    <a:lstStyle/>
                    <a:p>
                      <a:pPr>
                        <a:lnSpc>
                          <a:spcPct val="107000"/>
                        </a:lnSpc>
                      </a:pPr>
                      <a:endParaRPr lang="en-US" sz="1600" dirty="0">
                        <a:solidFill>
                          <a:srgbClr val="0070C0"/>
                        </a:solidFill>
                        <a:effectLst/>
                        <a:latin typeface="Calibri" panose="020F0502020204030204" pitchFamily="34" charset="0"/>
                      </a:endParaRPr>
                    </a:p>
                  </a:txBody>
                  <a:tcPr marL="68580" marR="68580" marT="0" marB="0" anchor="b"/>
                </a:tc>
                <a:tc>
                  <a:txBody>
                    <a:bodyPr/>
                    <a:lstStyle/>
                    <a:p>
                      <a:pPr>
                        <a:lnSpc>
                          <a:spcPct val="107000"/>
                        </a:lnSpc>
                      </a:pPr>
                      <a:endParaRPr lang="en-US" sz="1600" dirty="0">
                        <a:solidFill>
                          <a:srgbClr val="0070C0"/>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3552256740"/>
                  </a:ext>
                </a:extLst>
              </a:tr>
              <a:tr h="394024">
                <a:tc>
                  <a:txBody>
                    <a:bodyPr/>
                    <a:lstStyle/>
                    <a:p>
                      <a:pPr marL="0" marR="0" algn="ctr">
                        <a:lnSpc>
                          <a:spcPct val="107000"/>
                        </a:lnSpc>
                        <a:spcBef>
                          <a:spcPts val="0"/>
                        </a:spcBef>
                        <a:spcAft>
                          <a:spcPts val="0"/>
                        </a:spcAft>
                      </a:pPr>
                      <a:r>
                        <a:rPr lang="en-US" sz="1800">
                          <a:solidFill>
                            <a:srgbClr val="0070C0"/>
                          </a:solidFill>
                          <a:effectLst/>
                        </a:rPr>
                        <a:t> </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800" dirty="0">
                          <a:solidFill>
                            <a:srgbClr val="0070C0"/>
                          </a:solidFill>
                          <a:effectLst/>
                        </a:rPr>
                        <a:t>fact</a:t>
                      </a:r>
                      <a:endParaRPr lang="en-US"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800" dirty="0">
                          <a:solidFill>
                            <a:srgbClr val="0070C0"/>
                          </a:solidFill>
                          <a:effectLst/>
                        </a:rPr>
                        <a:t>stars</a:t>
                      </a:r>
                      <a:endParaRPr lang="en-US"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21835153"/>
                  </a:ext>
                </a:extLst>
              </a:tr>
              <a:tr h="394024">
                <a:tc>
                  <a:txBody>
                    <a:bodyPr/>
                    <a:lstStyle/>
                    <a:p>
                      <a:pPr marL="0" marR="0">
                        <a:lnSpc>
                          <a:spcPct val="107000"/>
                        </a:lnSpc>
                        <a:spcBef>
                          <a:spcPts val="0"/>
                        </a:spcBef>
                        <a:spcAft>
                          <a:spcPts val="0"/>
                        </a:spcAft>
                      </a:pPr>
                      <a:r>
                        <a:rPr lang="en-US" sz="1800">
                          <a:solidFill>
                            <a:srgbClr val="0070C0"/>
                          </a:solidFill>
                          <a:effectLst/>
                        </a:rPr>
                        <a:t>Mean</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800">
                          <a:solidFill>
                            <a:srgbClr val="0070C0"/>
                          </a:solidFill>
                          <a:effectLst/>
                        </a:rPr>
                        <a:t>0.448275862</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800" dirty="0">
                          <a:solidFill>
                            <a:srgbClr val="0070C0"/>
                          </a:solidFill>
                          <a:effectLst/>
                        </a:rPr>
                        <a:t>0.344827586</a:t>
                      </a:r>
                      <a:endParaRPr lang="en-US"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62840825"/>
                  </a:ext>
                </a:extLst>
              </a:tr>
              <a:tr h="394024">
                <a:tc>
                  <a:txBody>
                    <a:bodyPr/>
                    <a:lstStyle/>
                    <a:p>
                      <a:pPr marL="0" marR="0">
                        <a:lnSpc>
                          <a:spcPct val="107000"/>
                        </a:lnSpc>
                        <a:spcBef>
                          <a:spcPts val="0"/>
                        </a:spcBef>
                        <a:spcAft>
                          <a:spcPts val="0"/>
                        </a:spcAft>
                      </a:pPr>
                      <a:r>
                        <a:rPr lang="en-US" sz="1800">
                          <a:solidFill>
                            <a:srgbClr val="0070C0"/>
                          </a:solidFill>
                          <a:effectLst/>
                        </a:rPr>
                        <a:t>Variance</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800">
                          <a:solidFill>
                            <a:srgbClr val="0070C0"/>
                          </a:solidFill>
                          <a:effectLst/>
                        </a:rPr>
                        <a:t>0.256157635</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800" dirty="0">
                          <a:solidFill>
                            <a:srgbClr val="0070C0"/>
                          </a:solidFill>
                          <a:effectLst/>
                        </a:rPr>
                        <a:t>0.233990148</a:t>
                      </a:r>
                      <a:endParaRPr lang="en-US"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596015691"/>
                  </a:ext>
                </a:extLst>
              </a:tr>
              <a:tr h="394024">
                <a:tc>
                  <a:txBody>
                    <a:bodyPr/>
                    <a:lstStyle/>
                    <a:p>
                      <a:pPr marL="0" marR="0">
                        <a:lnSpc>
                          <a:spcPct val="107000"/>
                        </a:lnSpc>
                        <a:spcBef>
                          <a:spcPts val="0"/>
                        </a:spcBef>
                        <a:spcAft>
                          <a:spcPts val="0"/>
                        </a:spcAft>
                      </a:pPr>
                      <a:r>
                        <a:rPr lang="en-US" sz="1800">
                          <a:solidFill>
                            <a:srgbClr val="0070C0"/>
                          </a:solidFill>
                          <a:effectLst/>
                        </a:rPr>
                        <a:t>Observations</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800">
                          <a:solidFill>
                            <a:srgbClr val="0070C0"/>
                          </a:solidFill>
                          <a:effectLst/>
                        </a:rPr>
                        <a:t>29</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800" dirty="0">
                          <a:solidFill>
                            <a:srgbClr val="0070C0"/>
                          </a:solidFill>
                          <a:effectLst/>
                        </a:rPr>
                        <a:t>29</a:t>
                      </a:r>
                      <a:endParaRPr lang="en-US"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980138104"/>
                  </a:ext>
                </a:extLst>
              </a:tr>
              <a:tr h="394024">
                <a:tc>
                  <a:txBody>
                    <a:bodyPr/>
                    <a:lstStyle/>
                    <a:p>
                      <a:pPr marL="0" marR="0">
                        <a:lnSpc>
                          <a:spcPct val="107000"/>
                        </a:lnSpc>
                        <a:spcBef>
                          <a:spcPts val="0"/>
                        </a:spcBef>
                        <a:spcAft>
                          <a:spcPts val="0"/>
                        </a:spcAft>
                      </a:pPr>
                      <a:r>
                        <a:rPr lang="en-US" sz="1800">
                          <a:solidFill>
                            <a:srgbClr val="0070C0"/>
                          </a:solidFill>
                          <a:effectLst/>
                        </a:rPr>
                        <a:t>Pooled Variance</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800">
                          <a:solidFill>
                            <a:srgbClr val="0070C0"/>
                          </a:solidFill>
                          <a:effectLst/>
                        </a:rPr>
                        <a:t>0.245073892</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600" dirty="0">
                        <a:solidFill>
                          <a:srgbClr val="0070C0"/>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2826538058"/>
                  </a:ext>
                </a:extLst>
              </a:tr>
              <a:tr h="394024">
                <a:tc>
                  <a:txBody>
                    <a:bodyPr/>
                    <a:lstStyle/>
                    <a:p>
                      <a:pPr marL="0" marR="0">
                        <a:lnSpc>
                          <a:spcPct val="107000"/>
                        </a:lnSpc>
                        <a:spcBef>
                          <a:spcPts val="0"/>
                        </a:spcBef>
                        <a:spcAft>
                          <a:spcPts val="0"/>
                        </a:spcAft>
                      </a:pPr>
                      <a:r>
                        <a:rPr lang="en-US" sz="1800">
                          <a:solidFill>
                            <a:srgbClr val="0070C0"/>
                          </a:solidFill>
                          <a:effectLst/>
                        </a:rPr>
                        <a:t>Hypothesized Mean Difference</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800">
                          <a:solidFill>
                            <a:srgbClr val="0070C0"/>
                          </a:solidFill>
                          <a:effectLst/>
                        </a:rPr>
                        <a:t>0</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600" dirty="0">
                        <a:solidFill>
                          <a:srgbClr val="0070C0"/>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3064556517"/>
                  </a:ext>
                </a:extLst>
              </a:tr>
              <a:tr h="394024">
                <a:tc>
                  <a:txBody>
                    <a:bodyPr/>
                    <a:lstStyle/>
                    <a:p>
                      <a:pPr marL="0" marR="0">
                        <a:lnSpc>
                          <a:spcPct val="107000"/>
                        </a:lnSpc>
                        <a:spcBef>
                          <a:spcPts val="0"/>
                        </a:spcBef>
                        <a:spcAft>
                          <a:spcPts val="0"/>
                        </a:spcAft>
                      </a:pPr>
                      <a:r>
                        <a:rPr lang="en-US" sz="1800">
                          <a:solidFill>
                            <a:srgbClr val="0070C0"/>
                          </a:solidFill>
                          <a:effectLst/>
                        </a:rPr>
                        <a:t>df</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800">
                          <a:solidFill>
                            <a:srgbClr val="0070C0"/>
                          </a:solidFill>
                          <a:effectLst/>
                        </a:rPr>
                        <a:t>56</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600" dirty="0">
                        <a:solidFill>
                          <a:srgbClr val="0070C0"/>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371513150"/>
                  </a:ext>
                </a:extLst>
              </a:tr>
              <a:tr h="394024">
                <a:tc>
                  <a:txBody>
                    <a:bodyPr/>
                    <a:lstStyle/>
                    <a:p>
                      <a:pPr marL="0" marR="0">
                        <a:lnSpc>
                          <a:spcPct val="107000"/>
                        </a:lnSpc>
                        <a:spcBef>
                          <a:spcPts val="0"/>
                        </a:spcBef>
                        <a:spcAft>
                          <a:spcPts val="0"/>
                        </a:spcAft>
                      </a:pPr>
                      <a:r>
                        <a:rPr lang="en-US" sz="1800">
                          <a:solidFill>
                            <a:srgbClr val="0070C0"/>
                          </a:solidFill>
                          <a:effectLst/>
                        </a:rPr>
                        <a:t>t Stat</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800">
                          <a:solidFill>
                            <a:srgbClr val="0070C0"/>
                          </a:solidFill>
                          <a:effectLst/>
                        </a:rPr>
                        <a:t>0.795717179</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600" dirty="0">
                        <a:solidFill>
                          <a:srgbClr val="0070C0"/>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1187894783"/>
                  </a:ext>
                </a:extLst>
              </a:tr>
              <a:tr h="394024">
                <a:tc>
                  <a:txBody>
                    <a:bodyPr/>
                    <a:lstStyle/>
                    <a:p>
                      <a:pPr marL="0" marR="0">
                        <a:lnSpc>
                          <a:spcPct val="107000"/>
                        </a:lnSpc>
                        <a:spcBef>
                          <a:spcPts val="0"/>
                        </a:spcBef>
                        <a:spcAft>
                          <a:spcPts val="0"/>
                        </a:spcAft>
                      </a:pPr>
                      <a:r>
                        <a:rPr lang="en-US" sz="1800">
                          <a:solidFill>
                            <a:srgbClr val="0070C0"/>
                          </a:solidFill>
                          <a:effectLst/>
                        </a:rPr>
                        <a:t>P(T&lt;=t) one-tail</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800">
                          <a:solidFill>
                            <a:srgbClr val="0070C0"/>
                          </a:solidFill>
                          <a:effectLst/>
                        </a:rPr>
                        <a:t>0.21477827</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600" dirty="0">
                        <a:solidFill>
                          <a:srgbClr val="0070C0"/>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2472643222"/>
                  </a:ext>
                </a:extLst>
              </a:tr>
              <a:tr h="394024">
                <a:tc>
                  <a:txBody>
                    <a:bodyPr/>
                    <a:lstStyle/>
                    <a:p>
                      <a:pPr marL="0" marR="0">
                        <a:lnSpc>
                          <a:spcPct val="107000"/>
                        </a:lnSpc>
                        <a:spcBef>
                          <a:spcPts val="0"/>
                        </a:spcBef>
                        <a:spcAft>
                          <a:spcPts val="0"/>
                        </a:spcAft>
                      </a:pPr>
                      <a:r>
                        <a:rPr lang="en-US" sz="1800">
                          <a:solidFill>
                            <a:srgbClr val="0070C0"/>
                          </a:solidFill>
                          <a:effectLst/>
                        </a:rPr>
                        <a:t>t Critical one-tail</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800">
                          <a:solidFill>
                            <a:srgbClr val="0070C0"/>
                          </a:solidFill>
                          <a:effectLst/>
                        </a:rPr>
                        <a:t>1.672522303</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600" dirty="0">
                        <a:solidFill>
                          <a:srgbClr val="0070C0"/>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515165146"/>
                  </a:ext>
                </a:extLst>
              </a:tr>
              <a:tr h="394024">
                <a:tc>
                  <a:txBody>
                    <a:bodyPr/>
                    <a:lstStyle/>
                    <a:p>
                      <a:pPr marL="0" marR="0">
                        <a:lnSpc>
                          <a:spcPct val="107000"/>
                        </a:lnSpc>
                        <a:spcBef>
                          <a:spcPts val="0"/>
                        </a:spcBef>
                        <a:spcAft>
                          <a:spcPts val="0"/>
                        </a:spcAft>
                      </a:pPr>
                      <a:r>
                        <a:rPr lang="en-US" sz="1800">
                          <a:solidFill>
                            <a:srgbClr val="0070C0"/>
                          </a:solidFill>
                          <a:effectLst/>
                        </a:rPr>
                        <a:t>P(T&lt;=t) two-tail</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800">
                          <a:solidFill>
                            <a:srgbClr val="0070C0"/>
                          </a:solidFill>
                          <a:effectLst/>
                        </a:rPr>
                        <a:t>0.429556539</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600" dirty="0">
                        <a:solidFill>
                          <a:srgbClr val="0070C0"/>
                        </a:solidFill>
                        <a:effectLst/>
                        <a:latin typeface="Calibri" panose="020F0502020204030204" pitchFamily="34" charset="0"/>
                      </a:endParaRPr>
                    </a:p>
                  </a:txBody>
                  <a:tcPr marL="68580" marR="68580" marT="0" marB="0" anchor="b"/>
                </a:tc>
                <a:extLst>
                  <a:ext uri="{0D108BD9-81ED-4DB2-BD59-A6C34878D82A}">
                    <a16:rowId xmlns:a16="http://schemas.microsoft.com/office/drawing/2014/main" val="602901903"/>
                  </a:ext>
                </a:extLst>
              </a:tr>
              <a:tr h="403439">
                <a:tc>
                  <a:txBody>
                    <a:bodyPr/>
                    <a:lstStyle/>
                    <a:p>
                      <a:pPr marL="0" marR="0">
                        <a:lnSpc>
                          <a:spcPct val="107000"/>
                        </a:lnSpc>
                        <a:spcBef>
                          <a:spcPts val="0"/>
                        </a:spcBef>
                        <a:spcAft>
                          <a:spcPts val="0"/>
                        </a:spcAft>
                      </a:pPr>
                      <a:r>
                        <a:rPr lang="en-US" sz="1800">
                          <a:solidFill>
                            <a:srgbClr val="0070C0"/>
                          </a:solidFill>
                          <a:effectLst/>
                        </a:rPr>
                        <a:t>t Critical two-tail</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800">
                          <a:solidFill>
                            <a:srgbClr val="0070C0"/>
                          </a:solidFill>
                          <a:effectLst/>
                        </a:rPr>
                        <a:t>2.003240719</a:t>
                      </a:r>
                      <a:endParaRPr lang="en-US" sz="16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800" dirty="0">
                          <a:solidFill>
                            <a:srgbClr val="0070C0"/>
                          </a:solidFill>
                          <a:effectLst/>
                        </a:rPr>
                        <a:t> </a:t>
                      </a:r>
                      <a:endParaRPr lang="en-US"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60308395"/>
                  </a:ext>
                </a:extLst>
              </a:tr>
            </a:tbl>
          </a:graphicData>
        </a:graphic>
      </p:graphicFrame>
      <p:sp>
        <p:nvSpPr>
          <p:cNvPr id="5" name="Rectangle 1">
            <a:extLst>
              <a:ext uri="{FF2B5EF4-FFF2-40B4-BE49-F238E27FC236}">
                <a16:creationId xmlns:a16="http://schemas.microsoft.com/office/drawing/2014/main" id="{106E2B71-00CE-454A-95AF-66A0BE09FF2A}"/>
              </a:ext>
            </a:extLst>
          </p:cNvPr>
          <p:cNvSpPr>
            <a:spLocks noChangeArrowheads="1"/>
          </p:cNvSpPr>
          <p:nvPr/>
        </p:nvSpPr>
        <p:spPr bwMode="auto">
          <a:xfrm>
            <a:off x="304799" y="173065"/>
            <a:ext cx="4169665"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Question 3 (b)</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3632667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lery">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docProps/app.xml><?xml version="1.0" encoding="utf-8"?>
<Properties xmlns="http://schemas.openxmlformats.org/officeDocument/2006/extended-properties" xmlns:vt="http://schemas.openxmlformats.org/officeDocument/2006/docPropsVTypes">
  <Template>Gallery</Template>
  <TotalTime>53</TotalTime>
  <Words>731</Words>
  <Application>Microsoft Office PowerPoint</Application>
  <PresentationFormat>Widescreen</PresentationFormat>
  <Paragraphs>198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Rockwell</vt:lpstr>
      <vt:lpstr>Times New Roman</vt: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16</cp:revision>
  <dcterms:created xsi:type="dcterms:W3CDTF">2021-04-28T07:20:24Z</dcterms:created>
  <dcterms:modified xsi:type="dcterms:W3CDTF">2021-04-28T08:14:07Z</dcterms:modified>
</cp:coreProperties>
</file>